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ppt/embeddings/Microsoft_Equation37.bin" ContentType="application/vnd.openxmlformats-officedocument.oleObject"/>
  <Override PartName="/ppt/embeddings/Microsoft_Equation38.bin" ContentType="application/vnd.openxmlformats-officedocument.oleObject"/>
  <Override PartName="/ppt/embeddings/Microsoft_Equation39.bin" ContentType="application/vnd.openxmlformats-officedocument.oleObject"/>
  <Override PartName="/ppt/embeddings/Microsoft_Equation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Overview and Objectives" id="{ABA716BF-3A5C-4ADB-94C9-CFEF84EBA240}">
          <p14:sldIdLst/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71" d="100"/>
          <a:sy n="71" d="100"/>
        </p:scale>
        <p:origin x="-2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5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0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Microsoft_Equation4.bin"/><Relationship Id="rId20" Type="http://schemas.openxmlformats.org/officeDocument/2006/relationships/image" Target="../media/image14.emf"/><Relationship Id="rId21" Type="http://schemas.openxmlformats.org/officeDocument/2006/relationships/oleObject" Target="../embeddings/Microsoft_Equation10.bin"/><Relationship Id="rId22" Type="http://schemas.openxmlformats.org/officeDocument/2006/relationships/image" Target="../media/image15.emf"/><Relationship Id="rId23" Type="http://schemas.openxmlformats.org/officeDocument/2006/relationships/oleObject" Target="../embeddings/Microsoft_Equation11.bin"/><Relationship Id="rId24" Type="http://schemas.openxmlformats.org/officeDocument/2006/relationships/image" Target="../media/image16.emf"/><Relationship Id="rId25" Type="http://schemas.openxmlformats.org/officeDocument/2006/relationships/oleObject" Target="../embeddings/Microsoft_Equation12.bin"/><Relationship Id="rId26" Type="http://schemas.openxmlformats.org/officeDocument/2006/relationships/image" Target="../media/image17.emf"/><Relationship Id="rId10" Type="http://schemas.openxmlformats.org/officeDocument/2006/relationships/image" Target="../media/image9.emf"/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10.emf"/><Relationship Id="rId13" Type="http://schemas.openxmlformats.org/officeDocument/2006/relationships/oleObject" Target="../embeddings/Microsoft_Equation6.bin"/><Relationship Id="rId14" Type="http://schemas.openxmlformats.org/officeDocument/2006/relationships/image" Target="../media/image11.emf"/><Relationship Id="rId15" Type="http://schemas.openxmlformats.org/officeDocument/2006/relationships/oleObject" Target="../embeddings/Microsoft_Equation7.bin"/><Relationship Id="rId16" Type="http://schemas.openxmlformats.org/officeDocument/2006/relationships/image" Target="../media/image12.emf"/><Relationship Id="rId17" Type="http://schemas.openxmlformats.org/officeDocument/2006/relationships/oleObject" Target="../embeddings/Microsoft_Equation8.bin"/><Relationship Id="rId18" Type="http://schemas.openxmlformats.org/officeDocument/2006/relationships/image" Target="../media/image13.emf"/><Relationship Id="rId19" Type="http://schemas.openxmlformats.org/officeDocument/2006/relationships/oleObject" Target="../embeddings/Microsoft_Equation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7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Microsoft_Equation17.bin"/><Relationship Id="rId13" Type="http://schemas.openxmlformats.org/officeDocument/2006/relationships/image" Target="../media/image22.emf"/><Relationship Id="rId14" Type="http://schemas.openxmlformats.org/officeDocument/2006/relationships/oleObject" Target="../embeddings/Microsoft_Equation18.bin"/><Relationship Id="rId15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8.emf"/><Relationship Id="rId5" Type="http://schemas.openxmlformats.org/officeDocument/2006/relationships/image" Target="../media/image24.png"/><Relationship Id="rId6" Type="http://schemas.openxmlformats.org/officeDocument/2006/relationships/oleObject" Target="../embeddings/Microsoft_Equation14.bin"/><Relationship Id="rId7" Type="http://schemas.openxmlformats.org/officeDocument/2006/relationships/image" Target="../media/image19.emf"/><Relationship Id="rId8" Type="http://schemas.openxmlformats.org/officeDocument/2006/relationships/oleObject" Target="../embeddings/Microsoft_Equation15.bin"/><Relationship Id="rId9" Type="http://schemas.openxmlformats.org/officeDocument/2006/relationships/image" Target="../media/image20.emf"/><Relationship Id="rId10" Type="http://schemas.openxmlformats.org/officeDocument/2006/relationships/oleObject" Target="../embeddings/Microsoft_Equation16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Microsoft_Equation23.bin"/><Relationship Id="rId13" Type="http://schemas.openxmlformats.org/officeDocument/2006/relationships/image" Target="../media/image29.emf"/><Relationship Id="rId14" Type="http://schemas.openxmlformats.org/officeDocument/2006/relationships/oleObject" Target="../embeddings/Microsoft_Equation24.bin"/><Relationship Id="rId15" Type="http://schemas.openxmlformats.org/officeDocument/2006/relationships/image" Target="../media/image30.emf"/><Relationship Id="rId16" Type="http://schemas.openxmlformats.org/officeDocument/2006/relationships/oleObject" Target="../embeddings/Microsoft_Equation25.bin"/><Relationship Id="rId17" Type="http://schemas.openxmlformats.org/officeDocument/2006/relationships/image" Target="../media/image31.emf"/><Relationship Id="rId18" Type="http://schemas.openxmlformats.org/officeDocument/2006/relationships/oleObject" Target="../embeddings/Microsoft_Equation26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9.bin"/><Relationship Id="rId5" Type="http://schemas.openxmlformats.org/officeDocument/2006/relationships/image" Target="../media/image25.emf"/><Relationship Id="rId6" Type="http://schemas.openxmlformats.org/officeDocument/2006/relationships/oleObject" Target="../embeddings/Microsoft_Equation20.bin"/><Relationship Id="rId7" Type="http://schemas.openxmlformats.org/officeDocument/2006/relationships/image" Target="../media/image26.emf"/><Relationship Id="rId8" Type="http://schemas.openxmlformats.org/officeDocument/2006/relationships/oleObject" Target="../embeddings/Microsoft_Equation21.bin"/><Relationship Id="rId9" Type="http://schemas.openxmlformats.org/officeDocument/2006/relationships/image" Target="../media/image27.emf"/><Relationship Id="rId10" Type="http://schemas.openxmlformats.org/officeDocument/2006/relationships/oleObject" Target="../embeddings/Microsoft_Equation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7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28.bin"/><Relationship Id="rId6" Type="http://schemas.openxmlformats.org/officeDocument/2006/relationships/image" Target="../media/image34.emf"/><Relationship Id="rId7" Type="http://schemas.openxmlformats.org/officeDocument/2006/relationships/oleObject" Target="../embeddings/Microsoft_Equation29.bin"/><Relationship Id="rId8" Type="http://schemas.openxmlformats.org/officeDocument/2006/relationships/image" Target="../media/image35.emf"/><Relationship Id="rId9" Type="http://schemas.openxmlformats.org/officeDocument/2006/relationships/oleObject" Target="../embeddings/Microsoft_Equation30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1.bin"/><Relationship Id="rId4" Type="http://schemas.openxmlformats.org/officeDocument/2006/relationships/image" Target="../media/image37.emf"/><Relationship Id="rId5" Type="http://schemas.openxmlformats.org/officeDocument/2006/relationships/oleObject" Target="../embeddings/Microsoft_Equation32.bin"/><Relationship Id="rId6" Type="http://schemas.openxmlformats.org/officeDocument/2006/relationships/image" Target="../media/image38.emf"/><Relationship Id="rId7" Type="http://schemas.openxmlformats.org/officeDocument/2006/relationships/oleObject" Target="../embeddings/Microsoft_Equation33.bin"/><Relationship Id="rId8" Type="http://schemas.openxmlformats.org/officeDocument/2006/relationships/image" Target="../media/image39.emf"/><Relationship Id="rId9" Type="http://schemas.openxmlformats.org/officeDocument/2006/relationships/oleObject" Target="../embeddings/Microsoft_Equation34.bin"/><Relationship Id="rId10" Type="http://schemas.openxmlformats.org/officeDocument/2006/relationships/image" Target="../media/image4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5.bin"/><Relationship Id="rId4" Type="http://schemas.openxmlformats.org/officeDocument/2006/relationships/image" Target="../media/image42.emf"/><Relationship Id="rId5" Type="http://schemas.openxmlformats.org/officeDocument/2006/relationships/oleObject" Target="../embeddings/Microsoft_Equation36.bin"/><Relationship Id="rId6" Type="http://schemas.openxmlformats.org/officeDocument/2006/relationships/image" Target="../media/image43.emf"/><Relationship Id="rId7" Type="http://schemas.openxmlformats.org/officeDocument/2006/relationships/oleObject" Target="../embeddings/Microsoft_Equation37.bin"/><Relationship Id="rId8" Type="http://schemas.openxmlformats.org/officeDocument/2006/relationships/image" Target="../media/image44.emf"/><Relationship Id="rId9" Type="http://schemas.openxmlformats.org/officeDocument/2006/relationships/oleObject" Target="../embeddings/Microsoft_Equation38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Microsoft_Equation39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Initial Memory in </a:t>
            </a:r>
            <a:br>
              <a:rPr lang="en-US" dirty="0" smtClean="0"/>
            </a:br>
            <a:r>
              <a:rPr lang="en-US" dirty="0" smtClean="0"/>
              <a:t>Heat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86200" y="4038600"/>
            <a:ext cx="4772528" cy="22860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+mn-lt"/>
              </a:rPr>
              <a:t>Chulan Kwon, Myongji University</a:t>
            </a:r>
            <a:endParaRPr lang="en-US" sz="2400" u="sng" dirty="0" smtClean="0">
              <a:latin typeface="+mn-lt"/>
            </a:endParaRPr>
          </a:p>
          <a:p>
            <a:r>
              <a:rPr lang="en-US" sz="2400" dirty="0" err="1" smtClean="0">
                <a:latin typeface="+mn-lt"/>
              </a:rPr>
              <a:t>Jaesung</a:t>
            </a:r>
            <a:r>
              <a:rPr lang="en-US" sz="2400" dirty="0" smtClean="0">
                <a:latin typeface="+mn-lt"/>
              </a:rPr>
              <a:t> Lee, </a:t>
            </a:r>
            <a:r>
              <a:rPr lang="en-US" sz="2400" dirty="0" err="1" smtClean="0">
                <a:latin typeface="+mn-lt"/>
              </a:rPr>
              <a:t>Kias</a:t>
            </a:r>
            <a:endParaRPr lang="en-US" sz="2400" dirty="0" smtClean="0">
              <a:latin typeface="+mn-lt"/>
            </a:endParaRPr>
          </a:p>
          <a:p>
            <a:r>
              <a:rPr lang="en-US" sz="2400" dirty="0" err="1" smtClean="0">
                <a:latin typeface="+mn-lt"/>
              </a:rPr>
              <a:t>Kwangmoo</a:t>
            </a:r>
            <a:r>
              <a:rPr lang="en-US" sz="2400" dirty="0" smtClean="0">
                <a:latin typeface="+mn-lt"/>
              </a:rPr>
              <a:t> Kim, </a:t>
            </a:r>
            <a:r>
              <a:rPr lang="en-US" sz="2400" dirty="0" err="1" smtClean="0">
                <a:latin typeface="+mn-lt"/>
              </a:rPr>
              <a:t>Kias</a:t>
            </a:r>
            <a:endParaRPr lang="en-US" sz="2400" dirty="0" smtClean="0">
              <a:latin typeface="+mn-lt"/>
            </a:endParaRPr>
          </a:p>
          <a:p>
            <a:r>
              <a:rPr lang="en-US" sz="2400" dirty="0" err="1" smtClean="0">
                <a:latin typeface="+mn-lt"/>
              </a:rPr>
              <a:t>Hyunggyu</a:t>
            </a:r>
            <a:r>
              <a:rPr lang="en-US" sz="2400" dirty="0" smtClean="0">
                <a:latin typeface="+mn-lt"/>
              </a:rPr>
              <a:t> Park, </a:t>
            </a:r>
            <a:r>
              <a:rPr lang="en-US" sz="2400" dirty="0" err="1" smtClean="0">
                <a:latin typeface="+mn-lt"/>
              </a:rPr>
              <a:t>Kias</a:t>
            </a: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586" y="228600"/>
            <a:ext cx="7038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The Fifth KIAS Conference on Statistical Physics</a:t>
            </a:r>
          </a:p>
          <a:p>
            <a:pPr algn="r"/>
            <a:r>
              <a:rPr lang="en-US" sz="2400" dirty="0" err="1" smtClean="0"/>
              <a:t>Nonequilibrium</a:t>
            </a:r>
            <a:r>
              <a:rPr lang="en-US" sz="2400" dirty="0" smtClean="0"/>
              <a:t> Statistical Physics </a:t>
            </a:r>
            <a:r>
              <a:rPr lang="en-US" sz="2400" dirty="0"/>
              <a:t>of Complex Systems</a:t>
            </a:r>
          </a:p>
          <a:p>
            <a:pPr algn="r"/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Dragged Harmonic Potential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5534"/>
              </p:ext>
            </p:extLst>
          </p:nvPr>
        </p:nvGraphicFramePr>
        <p:xfrm>
          <a:off x="1600200" y="2286000"/>
          <a:ext cx="5183188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2565400" imgH="914400" progId="Equation.3">
                  <p:embed/>
                </p:oleObj>
              </mc:Choice>
              <mc:Fallback>
                <p:oleObj name="Equation" r:id="rId3" imgW="25654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2286000"/>
                        <a:ext cx="5183188" cy="167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676400"/>
            <a:ext cx="2349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 deviation form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343400"/>
            <a:ext cx="6292984" cy="1015663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LDF is absent in the positive tail for β=0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here there is no exponential decay, but a power-decay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hich can be seen from the 1</a:t>
            </a:r>
            <a:r>
              <a:rPr lang="en-US" sz="2000" dirty="0"/>
              <a:t>/</a:t>
            </a:r>
            <a:r>
              <a:rPr lang="en-US" sz="2000" dirty="0" err="1" smtClean="0"/>
              <a:t>τ</a:t>
            </a:r>
            <a:r>
              <a:rPr lang="en-US" sz="2000" dirty="0" smtClean="0"/>
              <a:t> correction in the exponent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96415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1583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For the equilibration process of the Brownian motion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</a:t>
            </a:r>
            <a:r>
              <a:rPr lang="en-US" sz="2400" dirty="0" smtClean="0"/>
              <a:t>hase transition takes place in the shape of heat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istribution at β=1/2.</a:t>
            </a:r>
          </a:p>
          <a:p>
            <a:r>
              <a:rPr lang="en-US" sz="2400" dirty="0" smtClean="0"/>
              <a:t>2. For the dragged harmonic potential the FT for heat holds</a:t>
            </a:r>
          </a:p>
          <a:p>
            <a:r>
              <a:rPr lang="en-US" sz="2400" dirty="0" smtClean="0"/>
              <a:t>for a flat initial distribution, β=0. </a:t>
            </a:r>
            <a:r>
              <a:rPr lang="en-US" sz="2400" dirty="0"/>
              <a:t>T</a:t>
            </a:r>
            <a:r>
              <a:rPr lang="en-US" sz="2400" dirty="0" smtClean="0"/>
              <a:t>he modification of FT </a:t>
            </a:r>
          </a:p>
          <a:p>
            <a:r>
              <a:rPr lang="en-US" sz="2400" dirty="0" smtClean="0"/>
              <a:t>depends for on β. </a:t>
            </a:r>
          </a:p>
          <a:p>
            <a:r>
              <a:rPr lang="en-US" sz="2400" dirty="0" smtClean="0"/>
              <a:t>3. The correction to the LDF needs a nontrivial saddle point </a:t>
            </a:r>
          </a:p>
          <a:p>
            <a:r>
              <a:rPr lang="en-US" sz="2400" dirty="0" smtClean="0"/>
              <a:t>integration near the branch point that is not a conventional</a:t>
            </a:r>
          </a:p>
          <a:p>
            <a:r>
              <a:rPr lang="en-US" sz="2400" dirty="0" smtClean="0"/>
              <a:t>Gaussian integral. Our result may be useful for other cases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which the generating function, the Fourier transform, of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distribution function with power-law singularity, as the case </a:t>
            </a:r>
          </a:p>
          <a:p>
            <a:r>
              <a:rPr lang="en-US" sz="2400" dirty="0" smtClean="0"/>
              <a:t>of heat </a:t>
            </a:r>
            <a:r>
              <a:rPr lang="en-US" sz="2400" dirty="0"/>
              <a:t>a</a:t>
            </a:r>
            <a:r>
              <a:rPr lang="en-US" sz="2400" dirty="0" smtClean="0"/>
              <a:t>nd work distribution. 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43654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143000"/>
          </a:xfrm>
        </p:spPr>
        <p:txBody>
          <a:bodyPr/>
          <a:lstStyle/>
          <a:p>
            <a:r>
              <a:rPr lang="en-US" dirty="0"/>
              <a:t>I. 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1676400" y="1676400"/>
            <a:ext cx="2667000" cy="1524000"/>
          </a:xfrm>
          <a:prstGeom prst="curvedConnector3">
            <a:avLst>
              <a:gd name="adj1" fmla="val 113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1676400" y="1752600"/>
            <a:ext cx="2667000" cy="1524000"/>
          </a:xfrm>
          <a:prstGeom prst="curvedConnector3">
            <a:avLst>
              <a:gd name="adj1" fmla="val 679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62496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14721"/>
              </p:ext>
            </p:extLst>
          </p:nvPr>
        </p:nvGraphicFramePr>
        <p:xfrm>
          <a:off x="5029200" y="1143000"/>
          <a:ext cx="3113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5" imgW="1663700" imgH="203200" progId="Equation.3">
                  <p:embed/>
                </p:oleObj>
              </mc:Choice>
              <mc:Fallback>
                <p:oleObj name="Equation" r:id="rId5" imgW="1663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1143000"/>
                        <a:ext cx="311308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794574"/>
              </p:ext>
            </p:extLst>
          </p:nvPr>
        </p:nvGraphicFramePr>
        <p:xfrm>
          <a:off x="1600200" y="1676400"/>
          <a:ext cx="787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7" imgW="406400" imgH="190500" progId="Equation.3">
                  <p:embed/>
                </p:oleObj>
              </mc:Choice>
              <mc:Fallback>
                <p:oleObj name="Equation" r:id="rId7" imgW="406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1676400"/>
                        <a:ext cx="787400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507983"/>
              </p:ext>
            </p:extLst>
          </p:nvPr>
        </p:nvGraphicFramePr>
        <p:xfrm>
          <a:off x="3048000" y="3048000"/>
          <a:ext cx="9604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9" imgW="495300" imgH="203200" progId="Equation.3">
                  <p:embed/>
                </p:oleObj>
              </mc:Choice>
              <mc:Fallback>
                <p:oleObj name="Equation" r:id="rId9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3048000"/>
                        <a:ext cx="96043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422246" y="15240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  path dependent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accumulated incessantly in time in </a:t>
            </a:r>
            <a:r>
              <a:rPr lang="en-US" sz="2400" dirty="0" err="1" smtClean="0"/>
              <a:t>nonequilibrium</a:t>
            </a:r>
            <a:r>
              <a:rPr lang="en-US" sz="2400" dirty="0" smtClean="0"/>
              <a:t> steady state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(NESS) </a:t>
            </a:r>
          </a:p>
          <a:p>
            <a:r>
              <a:rPr lang="en-US" sz="2400" dirty="0" smtClean="0"/>
              <a:t>-    Fluctuation theorem                                             </a:t>
            </a:r>
            <a:endParaRPr lang="en-US" sz="24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415736"/>
              </p:ext>
            </p:extLst>
          </p:nvPr>
        </p:nvGraphicFramePr>
        <p:xfrm>
          <a:off x="4953000" y="4114800"/>
          <a:ext cx="1425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1" imgW="762000" imgH="203200" progId="Equation.3">
                  <p:embed/>
                </p:oleObj>
              </mc:Choice>
              <mc:Fallback>
                <p:oleObj name="Equation" r:id="rId11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53000" y="4114800"/>
                        <a:ext cx="14255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219200" y="4038600"/>
            <a:ext cx="329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first law</a:t>
            </a:r>
            <a:endParaRPr lang="en-US" sz="24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10809"/>
              </p:ext>
            </p:extLst>
          </p:nvPr>
        </p:nvGraphicFramePr>
        <p:xfrm>
          <a:off x="990600" y="3276600"/>
          <a:ext cx="5937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3" imgW="317500" imgH="165100" progId="Equation.3">
                  <p:embed/>
                </p:oleObj>
              </mc:Choice>
              <mc:Fallback>
                <p:oleObj name="Equation" r:id="rId13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0600" y="3276600"/>
                        <a:ext cx="593725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45987"/>
              </p:ext>
            </p:extLst>
          </p:nvPr>
        </p:nvGraphicFramePr>
        <p:xfrm>
          <a:off x="3733800" y="1295400"/>
          <a:ext cx="5937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15" imgW="317500" imgH="152400" progId="Equation.3">
                  <p:embed/>
                </p:oleObj>
              </mc:Choice>
              <mc:Fallback>
                <p:oleObj name="Equation" r:id="rId15" imgW="317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33800" y="1295400"/>
                        <a:ext cx="59372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951554"/>
              </p:ext>
            </p:extLst>
          </p:nvPr>
        </p:nvGraphicFramePr>
        <p:xfrm>
          <a:off x="1219200" y="4648200"/>
          <a:ext cx="33289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17" imgW="1752600" imgH="190500" progId="Equation.3">
                  <p:embed/>
                </p:oleObj>
              </mc:Choice>
              <mc:Fallback>
                <p:oleObj name="Equation" r:id="rId17" imgW="1752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19200" y="4648200"/>
                        <a:ext cx="332898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334038"/>
              </p:ext>
            </p:extLst>
          </p:nvPr>
        </p:nvGraphicFramePr>
        <p:xfrm>
          <a:off x="4724400" y="4648200"/>
          <a:ext cx="2968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19" imgW="1562100" imgH="203200" progId="Equation.3">
                  <p:embed/>
                </p:oleObj>
              </mc:Choice>
              <mc:Fallback>
                <p:oleObj name="Equation" r:id="rId19" imgW="1562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24400" y="4648200"/>
                        <a:ext cx="29686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063469"/>
              </p:ext>
            </p:extLst>
          </p:nvPr>
        </p:nvGraphicFramePr>
        <p:xfrm>
          <a:off x="1552575" y="5105400"/>
          <a:ext cx="43703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21" imgW="2298700" imgH="228600" progId="Equation.3">
                  <p:embed/>
                </p:oleObj>
              </mc:Choice>
              <mc:Fallback>
                <p:oleObj name="Equation" r:id="rId21" imgW="2298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52575" y="5105400"/>
                        <a:ext cx="43703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066800" y="5638800"/>
            <a:ext cx="502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Steady state FT for entropy production </a:t>
            </a:r>
            <a:endParaRPr lang="en-US" sz="2400" dirty="0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51180"/>
              </p:ext>
            </p:extLst>
          </p:nvPr>
        </p:nvGraphicFramePr>
        <p:xfrm>
          <a:off x="5656263" y="3505200"/>
          <a:ext cx="23764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23" imgW="1270000" imgH="228600" progId="Equation.3">
                  <p:embed/>
                </p:oleObj>
              </mc:Choice>
              <mc:Fallback>
                <p:oleObj name="Equation" r:id="rId23" imgW="127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56263" y="3505200"/>
                        <a:ext cx="2376487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79369"/>
              </p:ext>
            </p:extLst>
          </p:nvPr>
        </p:nvGraphicFramePr>
        <p:xfrm>
          <a:off x="6477000" y="5715000"/>
          <a:ext cx="1473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25" imgW="787400" imgH="215900" progId="Equation.3">
                  <p:embed/>
                </p:oleObj>
              </mc:Choice>
              <mc:Fallback>
                <p:oleObj name="Equation" r:id="rId25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77000" y="5715000"/>
                        <a:ext cx="1473200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24393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47326"/>
              </p:ext>
            </p:extLst>
          </p:nvPr>
        </p:nvGraphicFramePr>
        <p:xfrm>
          <a:off x="1397000" y="1371601"/>
          <a:ext cx="2463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3" imgW="1219200" imgH="419100" progId="Equation.3">
                  <p:embed/>
                </p:oleObj>
              </mc:Choice>
              <mc:Fallback>
                <p:oleObj name="Equation" r:id="rId3" imgW="1219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0" y="1371601"/>
                        <a:ext cx="2463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3771900" cy="275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0292" y="3810000"/>
            <a:ext cx="3537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R. van </a:t>
            </a:r>
            <a:r>
              <a:rPr lang="en-US" sz="2000" dirty="0" err="1" smtClean="0"/>
              <a:t>Zon</a:t>
            </a:r>
            <a:r>
              <a:rPr lang="en-US" sz="2000" dirty="0" smtClean="0"/>
              <a:t> and E. Cohen, </a:t>
            </a:r>
          </a:p>
          <a:p>
            <a:r>
              <a:rPr lang="en-US" sz="2000" dirty="0" smtClean="0"/>
              <a:t>PRL 91, 110601 (2003)  </a:t>
            </a:r>
          </a:p>
          <a:p>
            <a:r>
              <a:rPr lang="en-US" sz="2000" dirty="0" smtClean="0"/>
              <a:t>“Extended fluctuation theorem”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4066"/>
              </p:ext>
            </p:extLst>
          </p:nvPr>
        </p:nvGraphicFramePr>
        <p:xfrm>
          <a:off x="1524000" y="5029200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6" imgW="1041400" imgH="419100" progId="Equation.3">
                  <p:embed/>
                </p:oleObj>
              </mc:Choice>
              <mc:Fallback>
                <p:oleObj name="Equation" r:id="rId6" imgW="1041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0" y="5029200"/>
                        <a:ext cx="2235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0" y="5029200"/>
            <a:ext cx="6500944" cy="1015663"/>
          </a:xfrm>
          <a:prstGeom prst="rect">
            <a:avLst/>
          </a:prstGeom>
          <a:noFill/>
          <a:ln w="28575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</a:t>
            </a:r>
            <a:r>
              <a:rPr lang="en-US" sz="2000" dirty="0" smtClean="0"/>
              <a:t> J.D</a:t>
            </a:r>
            <a:r>
              <a:rPr lang="en-US" sz="2000" dirty="0"/>
              <a:t>. Noh and J.-M. Park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                                                       </a:t>
            </a:r>
            <a:r>
              <a:rPr lang="en-US" sz="2000" dirty="0"/>
              <a:t>Phys. Rev. </a:t>
            </a:r>
            <a:r>
              <a:rPr lang="en-US" sz="2000" dirty="0" err="1"/>
              <a:t>Lett</a:t>
            </a:r>
            <a:r>
              <a:rPr lang="en-US" sz="2000" dirty="0"/>
              <a:t>. 108, 240603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(</a:t>
            </a:r>
            <a:r>
              <a:rPr lang="en-US" sz="2000" dirty="0"/>
              <a:t>2012</a:t>
            </a:r>
            <a:r>
              <a:rPr lang="en-US" sz="2000" dirty="0" smtClean="0"/>
              <a:t>)  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766428"/>
              </p:ext>
            </p:extLst>
          </p:nvPr>
        </p:nvGraphicFramePr>
        <p:xfrm>
          <a:off x="1066800" y="3429001"/>
          <a:ext cx="2998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8" imgW="1676400" imgH="673100" progId="Equation.3">
                  <p:embed/>
                </p:oleObj>
              </mc:Choice>
              <mc:Fallback>
                <p:oleObj name="Equation" r:id="rId8" imgW="16764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800" y="3429001"/>
                        <a:ext cx="2998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012817"/>
              </p:ext>
            </p:extLst>
          </p:nvPr>
        </p:nvGraphicFramePr>
        <p:xfrm>
          <a:off x="4953001" y="2362200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0" imgW="139700" imgH="203200" progId="Equation.3">
                  <p:embed/>
                </p:oleObj>
              </mc:Choice>
              <mc:Fallback>
                <p:oleObj name="Equation" r:id="rId10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3001" y="2362200"/>
                        <a:ext cx="228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45313"/>
              </p:ext>
            </p:extLst>
          </p:nvPr>
        </p:nvGraphicFramePr>
        <p:xfrm>
          <a:off x="6934200" y="35814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2" imgW="152400" imgH="190500" progId="Equation.3">
                  <p:embed/>
                </p:oleObj>
              </mc:Choice>
              <mc:Fallback>
                <p:oleObj name="Equation" r:id="rId12" imgW="15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34200" y="3581400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2209800"/>
            <a:ext cx="3733800" cy="270843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U. Seifert, PRL 95, 040602 (2005)</a:t>
            </a:r>
          </a:p>
          <a:p>
            <a:r>
              <a:rPr lang="en-US" sz="2000" dirty="0" smtClean="0"/>
              <a:t>M. Esposito and V. den </a:t>
            </a:r>
            <a:r>
              <a:rPr lang="en-US" sz="2000" dirty="0" err="1" smtClean="0"/>
              <a:t>Broeck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   PRL 104, 090601 (2010)</a:t>
            </a:r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172200"/>
            <a:ext cx="57150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        should depend on initial distribution.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836953"/>
              </p:ext>
            </p:extLst>
          </p:nvPr>
        </p:nvGraphicFramePr>
        <p:xfrm>
          <a:off x="1676400" y="6248400"/>
          <a:ext cx="7191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4" imgW="355600" imgH="203200" progId="Equation.3">
                  <p:embed/>
                </p:oleObj>
              </mc:Choice>
              <mc:Fallback>
                <p:oleObj name="Equation" r:id="rId14" imgW="355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76400" y="6248400"/>
                        <a:ext cx="719137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35621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5638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II. Equilibration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546323"/>
              </p:ext>
            </p:extLst>
          </p:nvPr>
        </p:nvGraphicFramePr>
        <p:xfrm>
          <a:off x="1143000" y="1447800"/>
          <a:ext cx="56721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4" imgW="2806700" imgH="241300" progId="Equation.3">
                  <p:embed/>
                </p:oleObj>
              </mc:Choice>
              <mc:Fallback>
                <p:oleObj name="Equation" r:id="rId4" imgW="2806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447800"/>
                        <a:ext cx="5672138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593225"/>
              </p:ext>
            </p:extLst>
          </p:nvPr>
        </p:nvGraphicFramePr>
        <p:xfrm>
          <a:off x="4572000" y="1981200"/>
          <a:ext cx="19002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6" imgW="939800" imgH="317500" progId="Equation.3">
                  <p:embed/>
                </p:oleObj>
              </mc:Choice>
              <mc:Fallback>
                <p:oleObj name="Equation" r:id="rId6" imgW="939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981200"/>
                        <a:ext cx="190023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56637"/>
              </p:ext>
            </p:extLst>
          </p:nvPr>
        </p:nvGraphicFramePr>
        <p:xfrm>
          <a:off x="4267200" y="2667000"/>
          <a:ext cx="36718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8" imgW="1816100" imgH="317500" progId="Equation.3">
                  <p:embed/>
                </p:oleObj>
              </mc:Choice>
              <mc:Fallback>
                <p:oleObj name="Equation" r:id="rId8" imgW="1816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7200" y="2667000"/>
                        <a:ext cx="367188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2057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Dissipated pow</a:t>
            </a:r>
            <a:r>
              <a:rPr lang="en-US" dirty="0" smtClean="0"/>
              <a:t>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743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Injected pow</a:t>
            </a:r>
            <a:r>
              <a:rPr lang="en-US" dirty="0" smtClean="0"/>
              <a:t>er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39911"/>
              </p:ext>
            </p:extLst>
          </p:nvPr>
        </p:nvGraphicFramePr>
        <p:xfrm>
          <a:off x="4876800" y="3429000"/>
          <a:ext cx="1590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0" imgW="787400" imgH="215900" progId="Equation.3">
                  <p:embed/>
                </p:oleObj>
              </mc:Choice>
              <mc:Fallback>
                <p:oleObj name="Equation" r:id="rId10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6800" y="3429000"/>
                        <a:ext cx="159067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02170"/>
              </p:ext>
            </p:extLst>
          </p:nvPr>
        </p:nvGraphicFramePr>
        <p:xfrm>
          <a:off x="1447800" y="3810000"/>
          <a:ext cx="536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2" imgW="2654300" imgH="292100" progId="Equation.3">
                  <p:embed/>
                </p:oleObj>
              </mc:Choice>
              <mc:Fallback>
                <p:oleObj name="Equation" r:id="rId12" imgW="2654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7800" y="3810000"/>
                        <a:ext cx="5362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43000" y="3429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heat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249734"/>
              </p:ext>
            </p:extLst>
          </p:nvPr>
        </p:nvGraphicFramePr>
        <p:xfrm>
          <a:off x="4086225" y="4476750"/>
          <a:ext cx="2301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4" imgW="114300" imgH="165100" progId="Equation.3">
                  <p:embed/>
                </p:oleObj>
              </mc:Choice>
              <mc:Fallback>
                <p:oleObj name="Equation" r:id="rId1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86225" y="4476750"/>
                        <a:ext cx="230188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4419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Calculate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49173"/>
              </p:ext>
            </p:extLst>
          </p:nvPr>
        </p:nvGraphicFramePr>
        <p:xfrm>
          <a:off x="1219200" y="5029200"/>
          <a:ext cx="7058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16" imgW="3492500" imgH="203200" progId="Equation.3">
                  <p:embed/>
                </p:oleObj>
              </mc:Choice>
              <mc:Fallback>
                <p:oleObj name="Equation" r:id="rId16" imgW="349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19200" y="5029200"/>
                        <a:ext cx="70580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558817"/>
              </p:ext>
            </p:extLst>
          </p:nvPr>
        </p:nvGraphicFramePr>
        <p:xfrm>
          <a:off x="1511300" y="5486400"/>
          <a:ext cx="66452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18" imgW="3289300" imgH="431800" progId="Equation.3">
                  <p:embed/>
                </p:oleObj>
              </mc:Choice>
              <mc:Fallback>
                <p:oleObj name="Equation" r:id="rId18" imgW="328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11300" y="5486400"/>
                        <a:ext cx="664527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73434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Equilibration Process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960080"/>
              </p:ext>
            </p:extLst>
          </p:nvPr>
        </p:nvGraphicFramePr>
        <p:xfrm>
          <a:off x="1574800" y="1301750"/>
          <a:ext cx="60325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2984500" imgH="876300" progId="Equation.3">
                  <p:embed/>
                </p:oleObj>
              </mc:Choice>
              <mc:Fallback>
                <p:oleObj name="Equation" r:id="rId3" imgW="29845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4800" y="1301750"/>
                        <a:ext cx="60325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3048000"/>
            <a:ext cx="5057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Saddle-point integration near the branch point</a:t>
            </a:r>
          </a:p>
          <a:p>
            <a:r>
              <a:rPr lang="en-US" sz="2000" dirty="0" smtClean="0"/>
              <a:t>     Not a Gaussian integral!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65556"/>
              </p:ext>
            </p:extLst>
          </p:nvPr>
        </p:nvGraphicFramePr>
        <p:xfrm>
          <a:off x="6248400" y="3048000"/>
          <a:ext cx="17446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863600" imgH="431800" progId="Equation.3">
                  <p:embed/>
                </p:oleObj>
              </mc:Choice>
              <mc:Fallback>
                <p:oleObj name="Equation" r:id="rId5" imgW="863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400" y="3048000"/>
                        <a:ext cx="1744662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385138"/>
              </p:ext>
            </p:extLst>
          </p:nvPr>
        </p:nvGraphicFramePr>
        <p:xfrm>
          <a:off x="1231900" y="4170363"/>
          <a:ext cx="156686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774700" imgH="203200" progId="Equation.3">
                  <p:embed/>
                </p:oleObj>
              </mc:Choice>
              <mc:Fallback>
                <p:oleObj name="Equation" r:id="rId7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1900" y="4170363"/>
                        <a:ext cx="1566863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84492"/>
              </p:ext>
            </p:extLst>
          </p:nvPr>
        </p:nvGraphicFramePr>
        <p:xfrm>
          <a:off x="1676400" y="4953000"/>
          <a:ext cx="572928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9" imgW="2832100" imgH="508000" progId="Equation.3">
                  <p:embed/>
                </p:oleObj>
              </mc:Choice>
              <mc:Fallback>
                <p:oleObj name="Equation" r:id="rId9" imgW="28321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6400" y="4953000"/>
                        <a:ext cx="5729288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1683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Equilibration Process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58648"/>
              </p:ext>
            </p:extLst>
          </p:nvPr>
        </p:nvGraphicFramePr>
        <p:xfrm>
          <a:off x="762000" y="1600200"/>
          <a:ext cx="38750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917700" imgH="241300" progId="Equation.3">
                  <p:embed/>
                </p:oleObj>
              </mc:Choice>
              <mc:Fallback>
                <p:oleObj name="Equation" r:id="rId3" imgW="191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600200"/>
                        <a:ext cx="3875087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04312"/>
              </p:ext>
            </p:extLst>
          </p:nvPr>
        </p:nvGraphicFramePr>
        <p:xfrm>
          <a:off x="690563" y="2133600"/>
          <a:ext cx="814546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4025900" imgH="508000" progId="Equation.3">
                  <p:embed/>
                </p:oleObj>
              </mc:Choice>
              <mc:Fallback>
                <p:oleObj name="Equation" r:id="rId5" imgW="40259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563" y="2133600"/>
                        <a:ext cx="8145462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806271"/>
              </p:ext>
            </p:extLst>
          </p:nvPr>
        </p:nvGraphicFramePr>
        <p:xfrm>
          <a:off x="749300" y="3124200"/>
          <a:ext cx="68595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7" imgW="3390900" imgH="889000" progId="Equation.3">
                  <p:embed/>
                </p:oleObj>
              </mc:Choice>
              <mc:Fallback>
                <p:oleObj name="Equation" r:id="rId7" imgW="33909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300" y="3124200"/>
                        <a:ext cx="6859588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31135"/>
              </p:ext>
            </p:extLst>
          </p:nvPr>
        </p:nvGraphicFramePr>
        <p:xfrm>
          <a:off x="838200" y="5105400"/>
          <a:ext cx="634682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9" imgW="3136900" imgH="774700" progId="Equation.3">
                  <p:embed/>
                </p:oleObj>
              </mc:Choice>
              <mc:Fallback>
                <p:oleObj name="Equation" r:id="rId9" imgW="31369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5105400"/>
                        <a:ext cx="6346825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6530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Equilibration Process</a:t>
            </a:r>
            <a:endParaRPr lang="en-US" dirty="0"/>
          </a:p>
        </p:txBody>
      </p:sp>
      <p:pic>
        <p:nvPicPr>
          <p:cNvPr id="3" name="Picture 2" descr="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629400" cy="279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486400"/>
            <a:ext cx="6604317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Phase transition in the shape of the heat distribution function</a:t>
            </a:r>
          </a:p>
          <a:p>
            <a:r>
              <a:rPr lang="en-US" sz="2000" dirty="0" smtClean="0"/>
              <a:t>at β=1/2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2036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Dragged Harmonic Potential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14200"/>
              </p:ext>
            </p:extLst>
          </p:nvPr>
        </p:nvGraphicFramePr>
        <p:xfrm>
          <a:off x="1077913" y="1336675"/>
          <a:ext cx="70818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" imgW="3505200" imgH="279400" progId="Equation.3">
                  <p:embed/>
                </p:oleObj>
              </mc:Choice>
              <mc:Fallback>
                <p:oleObj name="Equation" r:id="rId3" imgW="3505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913" y="1336675"/>
                        <a:ext cx="708183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880289"/>
              </p:ext>
            </p:extLst>
          </p:nvPr>
        </p:nvGraphicFramePr>
        <p:xfrm>
          <a:off x="1828800" y="2209800"/>
          <a:ext cx="56991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5" imgW="2819400" imgH="342900" progId="Equation.3">
                  <p:embed/>
                </p:oleObj>
              </mc:Choice>
              <mc:Fallback>
                <p:oleObj name="Equation" r:id="rId5" imgW="28194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2209800"/>
                        <a:ext cx="5699125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828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distribution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08525"/>
              </p:ext>
            </p:extLst>
          </p:nvPr>
        </p:nvGraphicFramePr>
        <p:xfrm>
          <a:off x="1852613" y="3251200"/>
          <a:ext cx="56515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7" imgW="2794000" imgH="622300" progId="Equation.3">
                  <p:embed/>
                </p:oleObj>
              </mc:Choice>
              <mc:Fallback>
                <p:oleObj name="Equation" r:id="rId7" imgW="27940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2613" y="3251200"/>
                        <a:ext cx="5651500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0600" y="2819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Heat production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57242"/>
              </p:ext>
            </p:extLst>
          </p:nvPr>
        </p:nvGraphicFramePr>
        <p:xfrm>
          <a:off x="3505200" y="4572000"/>
          <a:ext cx="47021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9" imgW="2324100" imgH="850900" progId="Equation.3">
                  <p:embed/>
                </p:oleObj>
              </mc:Choice>
              <mc:Fallback>
                <p:oleObj name="Equation" r:id="rId9" imgW="23241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00" y="4572000"/>
                        <a:ext cx="4702175" cy="154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" y="5029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Probability density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unction for heat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11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/>
          <a:lstStyle/>
          <a:p>
            <a:r>
              <a:rPr lang="en-US" dirty="0"/>
              <a:t>III. Dragged Harmonic Potential</a:t>
            </a:r>
          </a:p>
        </p:txBody>
      </p:sp>
      <p:pic>
        <p:nvPicPr>
          <p:cNvPr id="3" name="Picture 2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391400" cy="441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25250"/>
              </p:ext>
            </p:extLst>
          </p:nvPr>
        </p:nvGraphicFramePr>
        <p:xfrm>
          <a:off x="3276600" y="1295400"/>
          <a:ext cx="26685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4" imgW="1320800" imgH="228600" progId="Equation.3">
                  <p:embed/>
                </p:oleObj>
              </mc:Choice>
              <mc:Fallback>
                <p:oleObj name="Equation" r:id="rId4" imgW="1320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1295400"/>
                        <a:ext cx="2668587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6019800"/>
            <a:ext cx="5122416" cy="40011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FT for heat holds for flat initial distribution, β=0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28600"/>
            <a:ext cx="294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KIAS Conference-NSPCS12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0746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625</Words>
  <Application>Microsoft Macintosh PowerPoint</Application>
  <PresentationFormat>On-screen Show (4:3)</PresentationFormat>
  <Paragraphs>95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Training New Employees</vt:lpstr>
      <vt:lpstr>Microsoft Equation</vt:lpstr>
      <vt:lpstr>Initial Memory in  Heat Production</vt:lpstr>
      <vt:lpstr>I. Introduction</vt:lpstr>
      <vt:lpstr>I. Introduction</vt:lpstr>
      <vt:lpstr>II. Equilibration process</vt:lpstr>
      <vt:lpstr>II. Equilibration Process</vt:lpstr>
      <vt:lpstr>II. Equilibration Process</vt:lpstr>
      <vt:lpstr>II. Equilibration Process</vt:lpstr>
      <vt:lpstr>III. Dragged Harmonic Potential</vt:lpstr>
      <vt:lpstr>III. Dragged Harmonic Potential</vt:lpstr>
      <vt:lpstr>III. Dragged Harmonic Potential</vt:lpstr>
      <vt:lpstr>IV.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2012-07-01T22:51:16Z</dcterms:modified>
</cp:coreProperties>
</file>