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3" r:id="rId2"/>
  </p:sldMasterIdLst>
  <p:notesMasterIdLst>
    <p:notesMasterId r:id="rId63"/>
  </p:notesMasterIdLst>
  <p:handoutMasterIdLst>
    <p:handoutMasterId r:id="rId64"/>
  </p:handoutMasterIdLst>
  <p:sldIdLst>
    <p:sldId id="269" r:id="rId3"/>
    <p:sldId id="763" r:id="rId4"/>
    <p:sldId id="764" r:id="rId5"/>
    <p:sldId id="728" r:id="rId6"/>
    <p:sldId id="775" r:id="rId7"/>
    <p:sldId id="733" r:id="rId8"/>
    <p:sldId id="732" r:id="rId9"/>
    <p:sldId id="635" r:id="rId10"/>
    <p:sldId id="638" r:id="rId11"/>
    <p:sldId id="766" r:id="rId12"/>
    <p:sldId id="713" r:id="rId13"/>
    <p:sldId id="637" r:id="rId14"/>
    <p:sldId id="776" r:id="rId15"/>
    <p:sldId id="656" r:id="rId16"/>
    <p:sldId id="795" r:id="rId17"/>
    <p:sldId id="777" r:id="rId18"/>
    <p:sldId id="641" r:id="rId19"/>
    <p:sldId id="642" r:id="rId20"/>
    <p:sldId id="805" r:id="rId21"/>
    <p:sldId id="778" r:id="rId22"/>
    <p:sldId id="779" r:id="rId23"/>
    <p:sldId id="644" r:id="rId24"/>
    <p:sldId id="645" r:id="rId25"/>
    <p:sldId id="646" r:id="rId26"/>
    <p:sldId id="647" r:id="rId27"/>
    <p:sldId id="780" r:id="rId28"/>
    <p:sldId id="735" r:id="rId29"/>
    <p:sldId id="749" r:id="rId30"/>
    <p:sldId id="747" r:id="rId31"/>
    <p:sldId id="767" r:id="rId32"/>
    <p:sldId id="768" r:id="rId33"/>
    <p:sldId id="774" r:id="rId34"/>
    <p:sldId id="757" r:id="rId35"/>
    <p:sldId id="748" r:id="rId36"/>
    <p:sldId id="781" r:id="rId37"/>
    <p:sldId id="806" r:id="rId38"/>
    <p:sldId id="750" r:id="rId39"/>
    <p:sldId id="756" r:id="rId40"/>
    <p:sldId id="772" r:id="rId41"/>
    <p:sldId id="752" r:id="rId42"/>
    <p:sldId id="739" r:id="rId43"/>
    <p:sldId id="743" r:id="rId44"/>
    <p:sldId id="799" r:id="rId45"/>
    <p:sldId id="738" r:id="rId46"/>
    <p:sldId id="773" r:id="rId47"/>
    <p:sldId id="737" r:id="rId48"/>
    <p:sldId id="754" r:id="rId49"/>
    <p:sldId id="741" r:id="rId50"/>
    <p:sldId id="742" r:id="rId51"/>
    <p:sldId id="744" r:id="rId52"/>
    <p:sldId id="782" r:id="rId53"/>
    <p:sldId id="769" r:id="rId54"/>
    <p:sldId id="784" r:id="rId55"/>
    <p:sldId id="783" r:id="rId56"/>
    <p:sldId id="785" r:id="rId57"/>
    <p:sldId id="786" r:id="rId58"/>
    <p:sldId id="787" r:id="rId59"/>
    <p:sldId id="797" r:id="rId60"/>
    <p:sldId id="808" r:id="rId61"/>
    <p:sldId id="800" r:id="rId62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00"/>
    <a:srgbClr val="339933"/>
    <a:srgbClr val="A50021"/>
    <a:srgbClr val="000066"/>
    <a:srgbClr val="FA55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7725" autoAdjust="0"/>
    <p:restoredTop sz="94707" autoAdjust="0"/>
  </p:normalViewPr>
  <p:slideViewPr>
    <p:cSldViewPr>
      <p:cViewPr>
        <p:scale>
          <a:sx n="90" d="100"/>
          <a:sy n="90" d="100"/>
        </p:scale>
        <p:origin x="-654" y="86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150A-2588-4FAE-B35B-A83EC845CAE0}" type="datetimeFigureOut">
              <a:rPr lang="en-US" smtClean="0"/>
              <a:t>01-Jul-12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4EA9-6968-4593-A8E3-A4B5DB6E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863F-5F85-4EA7-99A0-BC5ADC509C44}" type="datetimeFigureOut">
              <a:rPr lang="en-US" smtClean="0"/>
              <a:t>01-Jul-12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D893-F4A5-4A35-858D-A962B53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9D75-0240-48AD-9D9B-FC0075E1DD8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13ACB-EEAB-4F9F-80C0-21CE625FD0F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9268-C8EF-4027-9E1D-657D1F1A4CE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769C40-D6EE-41A7-A3A6-A8607101321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5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A22D-28F3-4E49-B6D7-9308CB87601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8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01-07-2012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D1C0-94A3-419A-8CE7-40C7766EE41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FD2D-4B9D-494D-81AE-8EC8EE6EBDA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671F-08D4-4E8E-8C30-B8B9755AA5F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24024-9656-4EC7-8B67-3200AB1C931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63930-5FF4-4CD8-922A-33B0A1670B0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C8F92-AD48-4DA9-867B-ADC6061E61F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4275-66B7-49AE-8D63-08D098B2522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154817F7-FE9E-4DF6-A081-67F9F8D88C59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01-07-2012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6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9.png"/><Relationship Id="rId10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5.png"/><Relationship Id="rId5" Type="http://schemas.openxmlformats.org/officeDocument/2006/relationships/image" Target="../media/image113.png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57300" y="717550"/>
            <a:ext cx="77893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003366"/>
                </a:solidFill>
              </a:rPr>
              <a:t>Long-range </a:t>
            </a:r>
            <a:r>
              <a:rPr lang="en-US" sz="3200" dirty="0">
                <a:solidFill>
                  <a:srgbClr val="003366"/>
                </a:solidFill>
              </a:rPr>
              <a:t>c</a:t>
            </a:r>
            <a:r>
              <a:rPr lang="en-US" sz="3200" dirty="0" smtClean="0">
                <a:solidFill>
                  <a:srgbClr val="003366"/>
                </a:solidFill>
              </a:rPr>
              <a:t>orrelations in driven systems</a:t>
            </a:r>
          </a:p>
          <a:p>
            <a:pPr algn="ctr" rtl="0"/>
            <a:endParaRPr lang="en-US" sz="3200" dirty="0">
              <a:solidFill>
                <a:srgbClr val="003366"/>
              </a:solidFill>
            </a:endParaRPr>
          </a:p>
          <a:p>
            <a:pPr algn="ctr" rtl="0"/>
            <a:r>
              <a:rPr lang="en-US" dirty="0">
                <a:solidFill>
                  <a:srgbClr val="003366"/>
                </a:solidFill>
              </a:rPr>
              <a:t>David </a:t>
            </a:r>
            <a:r>
              <a:rPr lang="en-US" dirty="0" err="1">
                <a:solidFill>
                  <a:srgbClr val="003366"/>
                </a:solidFill>
              </a:rPr>
              <a:t>Mukamel</a:t>
            </a:r>
            <a:endParaRPr lang="he-IL" dirty="0">
              <a:solidFill>
                <a:srgbClr val="003366"/>
              </a:solidFill>
            </a:endParaRPr>
          </a:p>
          <a:p>
            <a:pPr algn="ctr" rtl="0"/>
            <a:endParaRPr lang="en-US" dirty="0"/>
          </a:p>
        </p:txBody>
      </p:sp>
      <p:pic>
        <p:nvPicPr>
          <p:cNvPr id="15366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953000"/>
            <a:ext cx="5257800" cy="85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14400"/>
            <a:ext cx="6880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Main results:</a:t>
            </a:r>
          </a:p>
          <a:p>
            <a:pPr algn="l" rtl="0"/>
            <a:endParaRPr lang="en-US" sz="2000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d ≥ 2 dimensions both the density and the local current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decay algebraically with the distance from the driven bond.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86438" y="16764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895600"/>
            <a:ext cx="6519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same is true for local arrangements of driven bond.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power law of the decay depends on the specific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c</a:t>
            </a:r>
            <a:r>
              <a:rPr lang="en-US" sz="2000" dirty="0" smtClean="0">
                <a:solidFill>
                  <a:srgbClr val="003366"/>
                </a:solidFill>
              </a:rPr>
              <a:t>onfiguration.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4572000"/>
            <a:ext cx="6984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d=2 dimensions a close correspondence to electrostatics 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is found, with analogous variables to electric and magnetic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fields E, H.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86438" y="29718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86438" y="47244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>
                <a:solidFill>
                  <a:srgbClr val="003366"/>
                </a:solidFill>
              </a:rPr>
              <a:t> Density profile (with exclusion)</a:t>
            </a:r>
            <a:endParaRPr lang="en-IN" sz="2800" dirty="0">
              <a:solidFill>
                <a:srgbClr val="0033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7" y="1586386"/>
            <a:ext cx="3276599" cy="22936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18" y="1447800"/>
            <a:ext cx="2415382" cy="24153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00" y="4724400"/>
            <a:ext cx="7444502" cy="834652"/>
            <a:chOff x="1066800" y="1676400"/>
            <a:chExt cx="7444502" cy="834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66800" y="1676400"/>
                  <a:ext cx="4782078" cy="834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The density profile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)~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 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   </a:t>
                  </a:r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676400"/>
                  <a:ext cx="4782078" cy="8346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6137131" y="1726479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a</a:t>
              </a:r>
              <a:r>
                <a:rPr lang="en-US" sz="1800" dirty="0" smtClean="0">
                  <a:solidFill>
                    <a:srgbClr val="003366"/>
                  </a:solidFill>
                </a:rPr>
                <a:t>long the y axis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2200" y="20574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i</a:t>
              </a:r>
              <a:r>
                <a:rPr lang="en-US" sz="1800" dirty="0" smtClean="0">
                  <a:solidFill>
                    <a:srgbClr val="003366"/>
                  </a:solidFill>
                </a:rPr>
                <a:t>n any other direction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1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sz="2800" dirty="0" smtClean="0">
                    <a:solidFill>
                      <a:srgbClr val="003366"/>
                    </a:solidFill>
                  </a:rPr>
                  <a:t>Time evolution of density:</a:t>
                </a:r>
              </a:p>
              <a:p>
                <a:pPr marL="0" indent="0">
                  <a:buNone/>
                </a:pPr>
                <a:endParaRPr lang="en-IN" sz="2800" dirty="0" smtClean="0">
                  <a:solidFill>
                    <a:srgbClr val="003366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3366"/>
                    </a:solidFill>
                  </a:rPr>
                  <a:t> </a:t>
                </a:r>
                <a:r>
                  <a:rPr lang="en-IN" dirty="0" smtClean="0">
                    <a:solidFill>
                      <a:srgbClr val="003366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400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+</m:t>
                    </m:r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𝜖𝜙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</m:sub>
                    </m:sSub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IN" sz="24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IN" sz="24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sub>
                    </m:sSub>
                    <m:r>
                      <a:rPr lang="en-IN" sz="2400" b="0" i="1" smtClean="0">
                        <a:solidFill>
                          <a:srgbClr val="003366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IN" dirty="0" smtClean="0">
                  <a:solidFill>
                    <a:srgbClr val="003366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173" y="3508652"/>
                <a:ext cx="8328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IN" sz="2000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𝛻</m:t>
                          </m:r>
                        </m:e>
                        <m:sup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,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,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,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𝑛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+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+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,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𝑛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en-IN" sz="2000" i="1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4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(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,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𝑛</m:t>
                      </m:r>
                      <m:r>
                        <a:rPr lang="en-IN" sz="2000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IN" sz="2000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3" y="3508652"/>
                <a:ext cx="832862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752600" y="4876800"/>
            <a:ext cx="5029200" cy="685800"/>
            <a:chOff x="1752600" y="5029200"/>
            <a:chExt cx="502920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955285" y="5029200"/>
                  <a:ext cx="4623830" cy="60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2600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𝛻</m:t>
                            </m:r>
                          </m:e>
                          <m:sup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𝜙</m:t>
                        </m:r>
                        <m:d>
                          <m:d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=−</m:t>
                        </m:r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𝜖𝜙</m:t>
                        </m:r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0</m:t>
                            </m:r>
                          </m:e>
                        </m:acc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)[</m:t>
                        </m:r>
                        <m:sSub>
                          <m:sSub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]</m:t>
                        </m:r>
                      </m:oMath>
                    </m:oMathPara>
                  </a14:m>
                  <a:endParaRPr lang="en-IN" sz="2600" dirty="0">
                    <a:solidFill>
                      <a:srgbClr val="003366"/>
                    </a:solidFill>
                    <a:latin typeface="Calibri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285" y="5029200"/>
                  <a:ext cx="4623830" cy="6083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752600" y="5029200"/>
              <a:ext cx="5029200" cy="6858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0" y="68580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Non-interacting particles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4551" y="4292455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steady state equation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5943600"/>
            <a:ext cx="7455683" cy="685800"/>
            <a:chOff x="914400" y="5943600"/>
            <a:chExt cx="7455683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79918" y="6019800"/>
                  <a:ext cx="73901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p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article density 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sz="2000" dirty="0" smtClean="0">
                      <a:solidFill>
                        <a:srgbClr val="003366"/>
                      </a:solidFill>
                    </a:rPr>
                    <a:t>   electrostatic potential of an electric dipole   </a:t>
                  </a:r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918" y="6019800"/>
                  <a:ext cx="739016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08" t="-6154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914400" y="5943600"/>
              <a:ext cx="7325882" cy="6858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5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5285" y="533400"/>
            <a:ext cx="5029200" cy="685800"/>
            <a:chOff x="1752600" y="5029200"/>
            <a:chExt cx="5029200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955285" y="5029200"/>
                  <a:ext cx="4623830" cy="6083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IN" sz="2600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𝛻</m:t>
                            </m:r>
                          </m:e>
                          <m:sup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𝜙</m:t>
                        </m:r>
                        <m:d>
                          <m:d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=−</m:t>
                        </m:r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𝜖𝜙</m:t>
                        </m:r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0</m:t>
                            </m:r>
                          </m:e>
                        </m:acc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)[</m:t>
                        </m:r>
                        <m:sSub>
                          <m:sSub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6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6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26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sz="26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]</m:t>
                        </m:r>
                      </m:oMath>
                    </m:oMathPara>
                  </a14:m>
                  <a:endParaRPr lang="en-IN" sz="2600" dirty="0">
                    <a:solidFill>
                      <a:srgbClr val="003366"/>
                    </a:solidFill>
                    <a:latin typeface="Calibri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285" y="5029200"/>
                  <a:ext cx="4623830" cy="60830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752600" y="5029200"/>
              <a:ext cx="5029200" cy="685800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600200"/>
            <a:ext cx="6736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dipole strength has to be determined self consistently.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63469" y="2438400"/>
                <a:ext cx="2794098" cy="507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69" y="2438400"/>
                <a:ext cx="2794098" cy="507639"/>
              </a:xfrm>
              <a:prstGeom prst="rect">
                <a:avLst/>
              </a:prstGeom>
              <a:blipFill rotWithShape="1">
                <a:blip r:embed="rId3"/>
                <a:stretch>
                  <a:fillRect t="-15663" r="-4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71600" y="2492164"/>
            <a:ext cx="204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Green’s function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52800" y="3347719"/>
                <a:ext cx="5171567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𝜌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+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𝜖𝜙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[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−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𝐺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)]</m:t>
                    </m:r>
                  </m:oMath>
                </a14:m>
                <a:r>
                  <a:rPr lang="en-IN" dirty="0">
                    <a:solidFill>
                      <a:srgbClr val="003366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47719"/>
                <a:ext cx="5171567" cy="5384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20523" y="342900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solution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0" y="5105400"/>
            <a:ext cx="7848600" cy="1219200"/>
            <a:chOff x="762000" y="5105400"/>
            <a:chExt cx="7848600" cy="1219200"/>
          </a:xfrm>
        </p:grpSpPr>
        <p:sp>
          <p:nvSpPr>
            <p:cNvPr id="10" name="TextBox 9"/>
            <p:cNvSpPr txBox="1"/>
            <p:nvPr/>
          </p:nvSpPr>
          <p:spPr>
            <a:xfrm>
              <a:off x="976401" y="5276189"/>
              <a:ext cx="73741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003366"/>
                  </a:solidFill>
                </a:rPr>
                <a:t>Unlike electrostatic configuration here the strength of</a:t>
              </a:r>
            </a:p>
            <a:p>
              <a:pPr algn="ctr" rtl="0"/>
              <a:r>
                <a:rPr lang="en-US" dirty="0">
                  <a:solidFill>
                    <a:srgbClr val="003366"/>
                  </a:solidFill>
                </a:rPr>
                <a:t>t</a:t>
              </a:r>
              <a:r>
                <a:rPr lang="en-US" dirty="0" smtClean="0">
                  <a:solidFill>
                    <a:srgbClr val="003366"/>
                  </a:solidFill>
                </a:rPr>
                <a:t>he dipole should be determined self consistently.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2000" y="5105400"/>
              <a:ext cx="7848600" cy="12192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3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8402072"/>
                  </p:ext>
                </p:extLst>
              </p:nvPr>
            </p:nvGraphicFramePr>
            <p:xfrm>
              <a:off x="76200" y="1219200"/>
              <a:ext cx="8915400" cy="2743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850"/>
                    <a:gridCol w="2228850"/>
                    <a:gridCol w="2228850"/>
                    <a:gridCol w="2228850"/>
                  </a:tblGrid>
                  <a:tr h="464207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p\q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IN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IN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IN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8402072"/>
                  </p:ext>
                </p:extLst>
              </p:nvPr>
            </p:nvGraphicFramePr>
            <p:xfrm>
              <a:off x="76200" y="1219200"/>
              <a:ext cx="8915400" cy="27431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8850"/>
                    <a:gridCol w="2228850"/>
                    <a:gridCol w="2228850"/>
                    <a:gridCol w="2228850"/>
                  </a:tblGrid>
                  <a:tr h="464207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p\q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0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4800" r="-99727" b="-19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22" t="-64800" b="-199200"/>
                          </a:stretch>
                        </a:blipFill>
                      </a:tcPr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1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48" t="-166129" r="-200274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66129" r="-99727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22" t="-166129" b="-100806"/>
                          </a:stretch>
                        </a:blipFill>
                      </a:tcPr>
                    </a:tc>
                  </a:tr>
                  <a:tr h="759664">
                    <a:tc>
                      <a:txBody>
                        <a:bodyPr/>
                        <a:lstStyle/>
                        <a:p>
                          <a:r>
                            <a:rPr lang="en-IN" dirty="0" smtClean="0"/>
                            <a:t>2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48" t="-264000" r="-200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64000" r="-99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822" t="-264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1371600" y="457200"/>
            <a:ext cx="687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Green’s function of the discrete Laplace equation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53073"/>
            <a:ext cx="5170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14600" y="4419598"/>
                <a:ext cx="374230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IN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ln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⁡|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19598"/>
                <a:ext cx="374230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1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8483"/>
            <a:ext cx="51704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2322" y="3048000"/>
                <a:ext cx="7649402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one uses the values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, 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acc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22" y="3048000"/>
                <a:ext cx="7649402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79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305232" y="4724400"/>
            <a:ext cx="2057400" cy="966854"/>
            <a:chOff x="3429000" y="3376546"/>
            <a:chExt cx="2057400" cy="966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505200" y="3505200"/>
                  <a:ext cx="1735090" cy="8144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𝜌</m:t>
                            </m:r>
                          </m:num>
                          <m:den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505200"/>
                  <a:ext cx="1735090" cy="8144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3429000" y="3376546"/>
              <a:ext cx="2057400" cy="966854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2080" y="652342"/>
                <a:ext cx="2608599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d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etermining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080" y="652342"/>
                <a:ext cx="2608599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3738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34550"/>
            <a:ext cx="81327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971800" y="3709547"/>
            <a:ext cx="4648200" cy="1068798"/>
            <a:chOff x="2971800" y="2855997"/>
            <a:chExt cx="4648200" cy="1068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24200" y="2855997"/>
                  <a:ext cx="4267643" cy="883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2855997"/>
                  <a:ext cx="4267643" cy="8837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2971800" y="2855997"/>
              <a:ext cx="4648200" cy="1068798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73215" y="5562599"/>
            <a:ext cx="5369611" cy="1066801"/>
            <a:chOff x="1886400" y="4800599"/>
            <a:chExt cx="5369611" cy="1066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86400" y="4800599"/>
                  <a:ext cx="5369611" cy="883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6400" y="4800599"/>
                  <a:ext cx="5369611" cy="8837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886400" y="4800599"/>
              <a:ext cx="5369611" cy="1066801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0" y="41418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</a:t>
            </a:r>
            <a:r>
              <a:rPr lang="en-US" sz="2000" dirty="0" smtClean="0">
                <a:solidFill>
                  <a:srgbClr val="003366"/>
                </a:solidFill>
              </a:rPr>
              <a:t>ensity: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" y="588584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c</a:t>
            </a:r>
            <a:r>
              <a:rPr lang="en-US" sz="2000" dirty="0" smtClean="0">
                <a:solidFill>
                  <a:srgbClr val="003366"/>
                </a:solidFill>
              </a:rPr>
              <a:t>urrent: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8264" y="459487"/>
                <a:ext cx="14497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a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t large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264" y="459487"/>
                <a:ext cx="144975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723" t="-17105" r="-2689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2227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003366"/>
                </a:solidFill>
              </a:rPr>
              <a:t>Multiple driven bonds</a:t>
            </a:r>
            <a:endParaRPr lang="en-IN" sz="2800" dirty="0">
              <a:solidFill>
                <a:srgbClr val="0033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993492"/>
            <a:ext cx="2590800" cy="29018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4184809"/>
                <a:ext cx="8153400" cy="164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𝜙</m:t>
                    </m:r>
                    <m:d>
                      <m:dPr>
                        <m:ctrlP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𝜌</m:t>
                    </m:r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+</m:t>
                    </m:r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𝜖𝜙</m:t>
                    </m:r>
                    <m:d>
                      <m:dPr>
                        <m:ctrlP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𝐺</m:t>
                        </m:r>
                        <m:d>
                          <m:d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𝐺</m:t>
                        </m:r>
                        <m:d>
                          <m:d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+</m:t>
                    </m:r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𝜖𝜙</m:t>
                    </m:r>
                    <m:d>
                      <m:dPr>
                        <m:ctrlP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𝐺</m:t>
                        </m:r>
                        <m:d>
                          <m:d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r>
                          <a:rPr lang="en-IN" sz="18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𝐺</m:t>
                        </m:r>
                        <m:d>
                          <m:dPr>
                            <m:ctrlP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IN" sz="18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180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18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sz="18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+…</m:t>
                    </m:r>
                  </m:oMath>
                </a14:m>
                <a:endParaRPr lang="en-IN" dirty="0" smtClean="0">
                  <a:solidFill>
                    <a:srgbClr val="003366"/>
                  </a:solidFill>
                  <a:latin typeface="Calibri"/>
                  <a:cs typeface="+mn-cs"/>
                </a:endParaRP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IN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Using the Green’s function one can solve for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,</a:t>
                </a:r>
                <a:r>
                  <a:rPr lang="en-IN" dirty="0">
                    <a:solidFill>
                      <a:srgbClr val="0033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…</a:t>
                </a: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>
                    <a:solidFill>
                      <a:srgbClr val="003366"/>
                    </a:solidFill>
                    <a:latin typeface="Calibri"/>
                    <a:cs typeface="+mn-cs"/>
                  </a:rPr>
                  <a:t>b</a:t>
                </a:r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y solving the set of linear equations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,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  <a:cs typeface="+mn-cs"/>
                      </a:rPr>
                      <m:t>⋯</m:t>
                    </m:r>
                  </m:oMath>
                </a14:m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4809"/>
                <a:ext cx="8153400" cy="1648721"/>
              </a:xfrm>
              <a:prstGeom prst="rect">
                <a:avLst/>
              </a:prstGeom>
              <a:blipFill rotWithShape="1">
                <a:blip r:embed="rId3"/>
                <a:stretch>
                  <a:fillRect l="-1121" t="-738" b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5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168352" cy="312908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4267200"/>
                <a:ext cx="7543800" cy="48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2000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The steady state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IN" sz="2000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𝛻</m:t>
                        </m:r>
                      </m:e>
                      <m:sup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𝜙</m:t>
                    </m:r>
                    <m:d>
                      <m:dPr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=−</m:t>
                    </m:r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𝜖𝜙</m:t>
                    </m:r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(</m:t>
                    </m:r>
                    <m:acc>
                      <m:accPr>
                        <m:chr m:val="⃗"/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accPr>
                      <m:e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0</m:t>
                        </m:r>
                      </m:e>
                    </m:acc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)[</m:t>
                    </m:r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2</m:t>
                    </m:r>
                    <m:sSub>
                      <m:sSubPr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𝛿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0</m:t>
                            </m:r>
                          </m:e>
                        </m:acc>
                      </m:sub>
                    </m:sSub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𝛿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IN" sz="20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0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𝛿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𝑟</m:t>
                            </m:r>
                          </m:e>
                        </m:acc>
                        <m:r>
                          <a:rPr lang="en-IN" sz="2000" i="1" smtClean="0">
                            <a:solidFill>
                              <a:srgbClr val="003366"/>
                            </a:solidFill>
                            <a:latin typeface="Cambria Math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IN" sz="20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IN" sz="200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cs typeface="+mn-cs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/>
                                <a:cs typeface="+mn-cs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IN" sz="2000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]</m:t>
                    </m:r>
                  </m:oMath>
                </a14:m>
                <a:endParaRPr lang="en-IN" sz="2000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267200"/>
                <a:ext cx="7543800" cy="488980"/>
              </a:xfrm>
              <a:prstGeom prst="rect">
                <a:avLst/>
              </a:prstGeom>
              <a:blipFill rotWithShape="1">
                <a:blip r:embed="rId3"/>
                <a:stretch>
                  <a:fillRect l="-808" t="-500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62792" y="233548"/>
            <a:ext cx="651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Two oppositely directed driven bonds – </a:t>
            </a:r>
            <a:r>
              <a:rPr lang="en-US" sz="2000" dirty="0" err="1" smtClean="0">
                <a:solidFill>
                  <a:srgbClr val="003366"/>
                </a:solidFill>
              </a:rPr>
              <a:t>quadrupole</a:t>
            </a:r>
            <a:r>
              <a:rPr lang="en-US" sz="2000" dirty="0" smtClean="0">
                <a:solidFill>
                  <a:srgbClr val="003366"/>
                </a:solidFill>
              </a:rPr>
              <a:t> field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5257800"/>
            <a:ext cx="5562600" cy="1066800"/>
            <a:chOff x="1828800" y="5257800"/>
            <a:chExt cx="5562600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941979" y="5334000"/>
                  <a:ext cx="4955203" cy="898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𝜖𝜙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979" y="5334000"/>
                  <a:ext cx="4955203" cy="89800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828800" y="5257800"/>
              <a:ext cx="5562600" cy="10668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6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87753"/>
            <a:ext cx="5098762" cy="2217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0" y="461662"/>
                <a:ext cx="2654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dimensions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1662"/>
                <a:ext cx="265444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60" t="-9333" r="-2759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68760" y="1371600"/>
            <a:ext cx="7560840" cy="838200"/>
            <a:chOff x="668760" y="1524000"/>
            <a:chExt cx="7560840" cy="838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68760" y="1600200"/>
                  <a:ext cx="7560840" cy="613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N" dirty="0" smtClean="0">
                      <a:solidFill>
                        <a:srgbClr val="003366"/>
                      </a:solidFill>
                      <a:latin typeface="Calibri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𝑑</m:t>
                      </m:r>
                      <m:r>
                        <a:rPr lang="en-IN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≥</m:t>
                      </m:r>
                      <m:r>
                        <a:rPr lang="en-IN" i="1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2</m:t>
                      </m:r>
                    </m:oMath>
                  </a14:m>
                  <a:r>
                    <a:rPr lang="en-IN" dirty="0" smtClean="0">
                      <a:solidFill>
                        <a:srgbClr val="003366"/>
                      </a:solidFill>
                      <a:latin typeface="Calibri"/>
                      <a:cs typeface="+mn-cs"/>
                    </a:rPr>
                    <a:t>                             </a:t>
                  </a:r>
                  <a14:m>
                    <m:oMath xmlns:m="http://schemas.openxmlformats.org/officeDocument/2006/math">
                      <m:r>
                        <a:rPr lang="en-IN" i="1" dirty="0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𝜙</m:t>
                      </m:r>
                      <m:d>
                        <m:dPr>
                          <m:ctrlPr>
                            <a:rPr lang="en-IN" i="1" dirty="0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IN" i="1" dirty="0" smtClean="0">
                          <a:solidFill>
                            <a:srgbClr val="003366"/>
                          </a:solidFill>
                          <a:latin typeface="Cambria Math"/>
                          <a:cs typeface="+mn-cs"/>
                        </a:rPr>
                        <m:t>∼</m:t>
                      </m:r>
                      <m:f>
                        <m:fPr>
                          <m:ctrlPr>
                            <a:rPr lang="en-IN" i="1" dirty="0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IN" i="1" dirty="0" smtClean="0">
                              <a:solidFill>
                                <a:srgbClr val="003366"/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IN" i="1" dirty="0" smtClean="0">
                                  <a:solidFill>
                                    <a:srgbClr val="003366"/>
                                  </a:solidFill>
                                  <a:latin typeface="Cambria Math"/>
                                  <a:cs typeface="+mn-cs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IN" dirty="0" smtClean="0">
                      <a:solidFill>
                        <a:srgbClr val="003366"/>
                      </a:solidFill>
                      <a:latin typeface="Calibri"/>
                      <a:cs typeface="+mn-cs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60" y="1600200"/>
                  <a:ext cx="7560840" cy="613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2133600" y="1524000"/>
              <a:ext cx="4800600" cy="8382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200" y="2590800"/>
            <a:ext cx="5867400" cy="1703801"/>
            <a:chOff x="1981200" y="2590800"/>
            <a:chExt cx="5867400" cy="1703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013670" y="2783952"/>
                  <a:ext cx="5607882" cy="645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IN" dirty="0" smtClean="0">
                      <a:solidFill>
                        <a:srgbClr val="003366"/>
                      </a:solidFill>
                      <a:latin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𝜌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𝑠𝑔𝑛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(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𝑥</m:t>
                      </m:r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3670" y="2783952"/>
                  <a:ext cx="5607882" cy="645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819400" y="3581400"/>
                  <a:ext cx="3345835" cy="6387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N" dirty="0" smtClean="0">
                      <a:solidFill>
                        <a:srgbClr val="003366"/>
                      </a:solidFill>
                      <a:latin typeface="Calibri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3366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IN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en-IN" dirty="0">
                    <a:solidFill>
                      <a:srgbClr val="003366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3581400"/>
                  <a:ext cx="3345835" cy="6387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981200" y="2590800"/>
              <a:ext cx="5867400" cy="1703801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9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09574"/>
            <a:ext cx="456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Driven, non-equilibrium systems</a:t>
            </a:r>
            <a:endParaRPr lang="en-US" dirty="0">
              <a:solidFill>
                <a:srgbClr val="003366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19273"/>
              </p:ext>
            </p:extLst>
          </p:nvPr>
        </p:nvGraphicFramePr>
        <p:xfrm>
          <a:off x="1657350" y="4327525"/>
          <a:ext cx="53721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65" name="משוואה" r:id="rId3" imgW="3174840" imgH="419040" progId="Equation.3">
                  <p:embed/>
                </p:oleObj>
              </mc:Choice>
              <mc:Fallback>
                <p:oleObj name="משוואה" r:id="rId3" imgW="31748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327525"/>
                        <a:ext cx="53721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7475" y="3581398"/>
                <a:ext cx="744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the probability to be at a microscopic configuration C at time t   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75" y="3581398"/>
                <a:ext cx="74431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00818"/>
              </p:ext>
            </p:extLst>
          </p:nvPr>
        </p:nvGraphicFramePr>
        <p:xfrm>
          <a:off x="2209800" y="5410200"/>
          <a:ext cx="4343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66" name="משוואה" r:id="rId6" imgW="2257501" imgH="181043" progId="Equation.3">
                  <p:embed/>
                </p:oleObj>
              </mc:Choice>
              <mc:Fallback>
                <p:oleObj name="משוואה" r:id="rId6" imgW="2257501" imgH="18104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4343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157430" y="1595735"/>
            <a:ext cx="3328970" cy="461665"/>
            <a:chOff x="1719838" y="1470561"/>
            <a:chExt cx="332897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904999" y="1470561"/>
              <a:ext cx="3143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3366"/>
                  </a:solidFill>
                </a:rPr>
                <a:t>s</a:t>
              </a:r>
              <a:r>
                <a:rPr lang="en-US" dirty="0" smtClean="0">
                  <a:solidFill>
                    <a:srgbClr val="003366"/>
                  </a:solidFill>
                </a:rPr>
                <a:t>ystems with currents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719838" y="1676400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09800" y="2362200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d</a:t>
            </a:r>
            <a:r>
              <a:rPr lang="en-US" dirty="0" smtClean="0">
                <a:solidFill>
                  <a:srgbClr val="003366"/>
                </a:solidFill>
              </a:rPr>
              <a:t>o not obey detailed balance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0838" y="2556049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96049" y="2971800"/>
                <a:ext cx="6077497" cy="48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00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𝜖</m:t>
                      </m:r>
                      <m:d>
                        <m:dPr>
                          <m:begChr m:val="〈"/>
                          <m:endChr m:val="〉"/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𝜏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i="1">
                                          <a:solidFill>
                                            <a:srgbClr val="00336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IN" sz="20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N" sz="20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N" sz="2000" i="1">
                                          <a:solidFill>
                                            <a:srgbClr val="003366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acc>
                        </m:sub>
                      </m:sSub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IN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IN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sub>
                      </m:sSub>
                      <m:r>
                        <a:rPr lang="en-IN" sz="2000" i="1">
                          <a:solidFill>
                            <a:srgbClr val="003366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049" y="2971800"/>
                <a:ext cx="6077497" cy="488980"/>
              </a:xfrm>
              <a:prstGeom prst="rect">
                <a:avLst/>
              </a:prstGeom>
              <a:blipFill rotWithShape="1">
                <a:blip r:embed="rId2"/>
                <a:stretch>
                  <a:fillRect t="-50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57400" y="497291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The model of local drive </a:t>
            </a:r>
            <a:r>
              <a:rPr lang="en-US" dirty="0" smtClean="0">
                <a:solidFill>
                  <a:srgbClr val="C00000"/>
                </a:solidFill>
              </a:rPr>
              <a:t>with exclusion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204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Here the steady state measure is not known however one can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d</a:t>
            </a:r>
            <a:r>
              <a:rPr lang="en-US" sz="2000" dirty="0" smtClean="0">
                <a:solidFill>
                  <a:srgbClr val="003366"/>
                </a:solidFill>
              </a:rPr>
              <a:t>etermine the behavior of the density. </a:t>
            </a:r>
            <a:endParaRPr lang="en-US" sz="2000" dirty="0">
              <a:solidFill>
                <a:srgbClr val="003366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2057400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29061" y="3733800"/>
                <a:ext cx="4162934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𝜏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is the occupation variable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1" y="3733800"/>
                <a:ext cx="4162934" cy="453137"/>
              </a:xfrm>
              <a:prstGeom prst="rect">
                <a:avLst/>
              </a:prstGeom>
              <a:blipFill rotWithShape="1">
                <a:blip r:embed="rId4"/>
                <a:stretch>
                  <a:fillRect r="-878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447800" y="4800600"/>
            <a:ext cx="5989961" cy="1066800"/>
            <a:chOff x="1630039" y="5105400"/>
            <a:chExt cx="5989961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630039" y="5181600"/>
                  <a:ext cx="5885907" cy="883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acc>
                                  </m:e>
                                </m:d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IN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N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039" y="5181600"/>
                  <a:ext cx="5885907" cy="8837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1630039" y="5105400"/>
              <a:ext cx="5989961" cy="10668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914400"/>
            <a:ext cx="5989961" cy="1066800"/>
            <a:chOff x="1630039" y="5105400"/>
            <a:chExt cx="5989961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630039" y="5181600"/>
                  <a:ext cx="5885907" cy="883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acc>
                                  </m:e>
                                </m:d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IN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IN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IN" i="1">
                                                    <a:solidFill>
                                                      <a:srgbClr val="003366"/>
                                                    </a:solidFill>
                                                    <a:latin typeface="Cambria Math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IN" i="1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039" y="5181600"/>
                  <a:ext cx="5885907" cy="88370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630039" y="5105400"/>
              <a:ext cx="5989961" cy="10668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0" y="2895600"/>
            <a:ext cx="7037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density profile is that of the dipole potential with a dipole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s</a:t>
            </a:r>
            <a:r>
              <a:rPr lang="en-US" sz="2000" dirty="0" smtClean="0">
                <a:solidFill>
                  <a:srgbClr val="003366"/>
                </a:solidFill>
              </a:rPr>
              <a:t>trength which can only be computed numerically.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78" y="2924944"/>
            <a:ext cx="5943612" cy="32004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556792"/>
                <a:ext cx="80648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Simulation on a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200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×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200</m:t>
                    </m:r>
                  </m:oMath>
                </a14:m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 lattice with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𝜌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0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.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6</m:t>
                    </m:r>
                  </m:oMath>
                </a14:m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 </a:t>
                </a: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IN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 smtClean="0">
                    <a:solidFill>
                      <a:srgbClr val="003366"/>
                    </a:solidFill>
                    <a:latin typeface="Calibri"/>
                    <a:cs typeface="+mn-cs"/>
                  </a:rPr>
                  <a:t>For the non-interacting case strength of the dipole was measured separately .</a:t>
                </a:r>
                <a:endParaRPr lang="en-IN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06489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0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0" y="750631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Simulation results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07783" cy="4525963"/>
          </a:xfrm>
        </p:spPr>
      </p:pic>
      <p:sp>
        <p:nvSpPr>
          <p:cNvPr id="6" name="TextBox 5"/>
          <p:cNvSpPr txBox="1"/>
          <p:nvPr/>
        </p:nvSpPr>
        <p:spPr>
          <a:xfrm>
            <a:off x="2817050" y="457199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Magnetic field analog</a:t>
            </a:r>
            <a:endParaRPr lang="en-US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1006" y="2771479"/>
                <a:ext cx="4341573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f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process 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𝐻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rgbClr val="003366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3366"/>
                            </a:solidFill>
                            <a:latin typeface="Calibri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 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06" y="2771479"/>
                <a:ext cx="4341573" cy="491417"/>
              </a:xfrm>
              <a:prstGeom prst="rect">
                <a:avLst/>
              </a:prstGeom>
              <a:blipFill rotWithShape="1">
                <a:blip r:embed="rId3"/>
                <a:stretch>
                  <a:fillRect l="-2107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265" y="3918931"/>
                <a:ext cx="3716787" cy="696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f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or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bond 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𝐻</m:t>
                    </m:r>
                    <m:r>
                      <a:rPr lang="en-IN" i="1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>
                            <a:solidFill>
                              <a:srgbClr val="003366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5" y="3918931"/>
                <a:ext cx="3716787" cy="696537"/>
              </a:xfrm>
              <a:prstGeom prst="rect">
                <a:avLst/>
              </a:prstGeom>
              <a:blipFill rotWithShape="1">
                <a:blip r:embed="rId4"/>
                <a:stretch>
                  <a:fillRect l="-2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12837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2514600" y="378766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Zero-charge configuration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001151"/>
            <a:ext cx="530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density is flat however there are currents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89" y="1219200"/>
            <a:ext cx="4577822" cy="4525963"/>
          </a:xfrm>
        </p:spPr>
      </p:pic>
      <p:sp>
        <p:nvSpPr>
          <p:cNvPr id="5" name="TextBox 4"/>
          <p:cNvSpPr txBox="1"/>
          <p:nvPr/>
        </p:nvSpPr>
        <p:spPr>
          <a:xfrm>
            <a:off x="2057400" y="507187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Zero magnetic field configuration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977400"/>
            <a:ext cx="6224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n</a:t>
            </a:r>
            <a:r>
              <a:rPr lang="en-US" sz="2000" dirty="0" smtClean="0">
                <a:solidFill>
                  <a:srgbClr val="003366"/>
                </a:solidFill>
              </a:rPr>
              <a:t>o currents but inhomogeneous density (</a:t>
            </a:r>
            <a:r>
              <a:rPr lang="en-US" sz="2000" dirty="0" smtClean="0">
                <a:solidFill>
                  <a:srgbClr val="C00000"/>
                </a:solidFill>
              </a:rPr>
              <a:t>equilibrium</a:t>
            </a:r>
            <a:r>
              <a:rPr lang="en-US" sz="2000" dirty="0" smtClean="0">
                <a:solidFill>
                  <a:srgbClr val="003366"/>
                </a:solidFill>
              </a:rPr>
              <a:t>) 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990600"/>
            <a:ext cx="7467600" cy="3276600"/>
            <a:chOff x="609600" y="990600"/>
            <a:chExt cx="7467600" cy="3276600"/>
          </a:xfrm>
        </p:grpSpPr>
        <p:sp>
          <p:nvSpPr>
            <p:cNvPr id="5" name="Oval 4"/>
            <p:cNvSpPr/>
            <p:nvPr/>
          </p:nvSpPr>
          <p:spPr bwMode="auto">
            <a:xfrm>
              <a:off x="838200" y="3733800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838200" y="2971800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38200" y="2286000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16248" y="990600"/>
                  <a:ext cx="6797054" cy="30469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rtl="0"/>
                  <a:r>
                    <a:rPr lang="en-US" dirty="0" smtClean="0">
                      <a:solidFill>
                        <a:srgbClr val="003366"/>
                      </a:solidFill>
                    </a:rPr>
                    <a:t>In general</a:t>
                  </a:r>
                </a:p>
                <a:p>
                  <a:pPr algn="ctr" rtl="0"/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</a:p>
                <a:p>
                  <a:pPr algn="l" rtl="0"/>
                  <a:endParaRPr lang="en-US" dirty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dirty="0">
                      <a:solidFill>
                        <a:srgbClr val="003366"/>
                      </a:solidFill>
                    </a:rPr>
                    <a:t>n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on-zero electric field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inhomogeneous density</a:t>
                  </a:r>
                </a:p>
                <a:p>
                  <a:pPr algn="l" rtl="0"/>
                  <a:endParaRPr lang="en-US" dirty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dirty="0">
                      <a:solidFill>
                        <a:srgbClr val="003366"/>
                      </a:solidFill>
                    </a:rPr>
                    <a:t>n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on-zero magnetic field 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currents </a:t>
                  </a:r>
                </a:p>
                <a:p>
                  <a:pPr algn="l" rtl="0"/>
                  <a:endParaRPr lang="en-US" dirty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dirty="0" smtClean="0">
                      <a:solidFill>
                        <a:srgbClr val="003366"/>
                      </a:solidFill>
                    </a:rPr>
                    <a:t>zero magnetic field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equilibrium configuration</a:t>
                  </a:r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248" y="990600"/>
                  <a:ext cx="6797054" cy="30469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35" t="-1403" r="-538" b="-38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ounded Rectangle 2"/>
            <p:cNvSpPr/>
            <p:nvPr/>
          </p:nvSpPr>
          <p:spPr>
            <a:xfrm>
              <a:off x="609600" y="1828800"/>
              <a:ext cx="7467600" cy="24384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6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56695"/>
            <a:ext cx="751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Example II</a:t>
            </a:r>
            <a:r>
              <a:rPr lang="en-US" dirty="0" smtClean="0">
                <a:solidFill>
                  <a:srgbClr val="003366"/>
                </a:solidFill>
              </a:rPr>
              <a:t>: a two dimensional model with a driven line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638800"/>
            <a:ext cx="306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T. Sadhu, Z. Shapira, DM</a:t>
            </a:r>
          </a:p>
        </p:txBody>
      </p:sp>
      <p:sp>
        <p:nvSpPr>
          <p:cNvPr id="4" name="Oval 3"/>
          <p:cNvSpPr/>
          <p:nvPr/>
        </p:nvSpPr>
        <p:spPr>
          <a:xfrm>
            <a:off x="1024446" y="1295400"/>
            <a:ext cx="118554" cy="1225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0805"/>
            <a:ext cx="760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Two dimensional lattice gas (</a:t>
            </a:r>
            <a:r>
              <a:rPr lang="en-US" dirty="0" err="1" smtClean="0">
                <a:solidFill>
                  <a:srgbClr val="003366"/>
                </a:solidFill>
              </a:rPr>
              <a:t>Ising</a:t>
            </a:r>
            <a:r>
              <a:rPr lang="en-US" dirty="0" smtClean="0">
                <a:solidFill>
                  <a:srgbClr val="003366"/>
                </a:solidFill>
              </a:rPr>
              <a:t>) model (</a:t>
            </a:r>
            <a:r>
              <a:rPr lang="en-US" dirty="0" smtClean="0">
                <a:solidFill>
                  <a:srgbClr val="C00000"/>
                </a:solidFill>
              </a:rPr>
              <a:t>equilibrium</a:t>
            </a:r>
            <a:r>
              <a:rPr lang="en-US" dirty="0" smtClean="0">
                <a:solidFill>
                  <a:srgbClr val="003366"/>
                </a:solidFill>
              </a:rPr>
              <a:t>)</a:t>
            </a:r>
            <a:endParaRPr lang="en-US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0" y="1944422"/>
                <a:ext cx="237821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944422"/>
                <a:ext cx="2378215" cy="1030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2129135"/>
                <a:ext cx="1317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129135"/>
                <a:ext cx="131792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4694" y="3124200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003366"/>
                </a:solidFill>
              </a:rPr>
              <a:t>  particle              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003366"/>
                </a:solidFill>
              </a:rPr>
              <a:t>  vacancy 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43399"/>
            <a:ext cx="568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p</a:t>
            </a:r>
            <a:r>
              <a:rPr lang="en-US" dirty="0" smtClean="0">
                <a:solidFill>
                  <a:srgbClr val="003366"/>
                </a:solidFill>
              </a:rPr>
              <a:t>article exchange (Kawasaki) dynamics </a:t>
            </a:r>
            <a:endParaRPr lang="en-US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56362" y="5173683"/>
                <a:ext cx="5014514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C00000"/>
                    </a:solidFill>
                  </a:rPr>
                  <a:t>+ -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 +</a:t>
                </a:r>
                <a:r>
                  <a:rPr lang="en-US" dirty="0" smtClean="0">
                    <a:solidFill>
                      <a:srgbClr val="003366"/>
                    </a:solidFill>
                  </a:rPr>
                  <a:t>    with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𝛽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62" y="5173683"/>
                <a:ext cx="5014514" cy="478977"/>
              </a:xfrm>
              <a:prstGeom prst="rect">
                <a:avLst/>
              </a:prstGeom>
              <a:blipFill rotWithShape="1">
                <a:blip r:embed="rId4"/>
                <a:stretch>
                  <a:fillRect l="-1946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7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67921" y="2133600"/>
            <a:ext cx="3002639" cy="3962419"/>
            <a:chOff x="2867921" y="2133600"/>
            <a:chExt cx="3002639" cy="3962419"/>
          </a:xfrm>
        </p:grpSpPr>
        <p:sp>
          <p:nvSpPr>
            <p:cNvPr id="2" name="Rectangle 1"/>
            <p:cNvSpPr/>
            <p:nvPr/>
          </p:nvSpPr>
          <p:spPr>
            <a:xfrm>
              <a:off x="2867921" y="2133600"/>
              <a:ext cx="2995507" cy="3962419"/>
            </a:xfrm>
            <a:prstGeom prst="rect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75053" y="3126854"/>
              <a:ext cx="2995507" cy="387648"/>
            </a:xfrm>
            <a:custGeom>
              <a:avLst/>
              <a:gdLst>
                <a:gd name="connsiteX0" fmla="*/ 0 w 4572000"/>
                <a:gd name="connsiteY0" fmla="*/ 182422 h 313099"/>
                <a:gd name="connsiteX1" fmla="*/ 403761 w 4572000"/>
                <a:gd name="connsiteY1" fmla="*/ 28043 h 313099"/>
                <a:gd name="connsiteX2" fmla="*/ 807522 w 4572000"/>
                <a:gd name="connsiteY2" fmla="*/ 28043 h 313099"/>
                <a:gd name="connsiteX3" fmla="*/ 1805049 w 4572000"/>
                <a:gd name="connsiteY3" fmla="*/ 313051 h 313099"/>
                <a:gd name="connsiteX4" fmla="*/ 2493818 w 4572000"/>
                <a:gd name="connsiteY4" fmla="*/ 4292 h 313099"/>
                <a:gd name="connsiteX5" fmla="*/ 3443844 w 4572000"/>
                <a:gd name="connsiteY5" fmla="*/ 301176 h 313099"/>
                <a:gd name="connsiteX6" fmla="*/ 4085111 w 4572000"/>
                <a:gd name="connsiteY6" fmla="*/ 63669 h 313099"/>
                <a:gd name="connsiteX7" fmla="*/ 4572000 w 4572000"/>
                <a:gd name="connsiteY7" fmla="*/ 277425 h 313099"/>
                <a:gd name="connsiteX8" fmla="*/ 4572000 w 4572000"/>
                <a:gd name="connsiteY8" fmla="*/ 277425 h 3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313099">
                  <a:moveTo>
                    <a:pt x="0" y="182422"/>
                  </a:moveTo>
                  <a:cubicBezTo>
                    <a:pt x="134587" y="118097"/>
                    <a:pt x="269174" y="53773"/>
                    <a:pt x="403761" y="28043"/>
                  </a:cubicBezTo>
                  <a:cubicBezTo>
                    <a:pt x="538348" y="2313"/>
                    <a:pt x="573974" y="-19458"/>
                    <a:pt x="807522" y="28043"/>
                  </a:cubicBezTo>
                  <a:cubicBezTo>
                    <a:pt x="1041070" y="75544"/>
                    <a:pt x="1524000" y="317009"/>
                    <a:pt x="1805049" y="313051"/>
                  </a:cubicBezTo>
                  <a:cubicBezTo>
                    <a:pt x="2086098" y="309093"/>
                    <a:pt x="2220686" y="6271"/>
                    <a:pt x="2493818" y="4292"/>
                  </a:cubicBezTo>
                  <a:cubicBezTo>
                    <a:pt x="2766950" y="2313"/>
                    <a:pt x="3178629" y="291280"/>
                    <a:pt x="3443844" y="301176"/>
                  </a:cubicBezTo>
                  <a:cubicBezTo>
                    <a:pt x="3709060" y="311072"/>
                    <a:pt x="3897085" y="67627"/>
                    <a:pt x="4085111" y="63669"/>
                  </a:cubicBezTo>
                  <a:cubicBezTo>
                    <a:pt x="4273137" y="59710"/>
                    <a:pt x="4572000" y="277425"/>
                    <a:pt x="4572000" y="277425"/>
                  </a:cubicBezTo>
                  <a:lnTo>
                    <a:pt x="4572000" y="277425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875053" y="4552650"/>
              <a:ext cx="2995507" cy="411249"/>
            </a:xfrm>
            <a:custGeom>
              <a:avLst/>
              <a:gdLst>
                <a:gd name="connsiteX0" fmla="*/ 0 w 4572000"/>
                <a:gd name="connsiteY0" fmla="*/ 276454 h 332161"/>
                <a:gd name="connsiteX1" fmla="*/ 522514 w 4572000"/>
                <a:gd name="connsiteY1" fmla="*/ 312080 h 332161"/>
                <a:gd name="connsiteX2" fmla="*/ 997527 w 4572000"/>
                <a:gd name="connsiteY2" fmla="*/ 3322 h 332161"/>
                <a:gd name="connsiteX3" fmla="*/ 1436914 w 4572000"/>
                <a:gd name="connsiteY3" fmla="*/ 157701 h 332161"/>
                <a:gd name="connsiteX4" fmla="*/ 2101932 w 4572000"/>
                <a:gd name="connsiteY4" fmla="*/ 300205 h 332161"/>
                <a:gd name="connsiteX5" fmla="*/ 2885704 w 4572000"/>
                <a:gd name="connsiteY5" fmla="*/ 169576 h 332161"/>
                <a:gd name="connsiteX6" fmla="*/ 3562597 w 4572000"/>
                <a:gd name="connsiteY6" fmla="*/ 15197 h 332161"/>
                <a:gd name="connsiteX7" fmla="*/ 4168239 w 4572000"/>
                <a:gd name="connsiteY7" fmla="*/ 252704 h 332161"/>
                <a:gd name="connsiteX8" fmla="*/ 4572000 w 4572000"/>
                <a:gd name="connsiteY8" fmla="*/ 205202 h 3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332161">
                  <a:moveTo>
                    <a:pt x="0" y="276454"/>
                  </a:moveTo>
                  <a:cubicBezTo>
                    <a:pt x="178130" y="317028"/>
                    <a:pt x="356260" y="357602"/>
                    <a:pt x="522514" y="312080"/>
                  </a:cubicBezTo>
                  <a:cubicBezTo>
                    <a:pt x="688768" y="266558"/>
                    <a:pt x="845127" y="29052"/>
                    <a:pt x="997527" y="3322"/>
                  </a:cubicBezTo>
                  <a:cubicBezTo>
                    <a:pt x="1149927" y="-22408"/>
                    <a:pt x="1252847" y="108221"/>
                    <a:pt x="1436914" y="157701"/>
                  </a:cubicBezTo>
                  <a:cubicBezTo>
                    <a:pt x="1620981" y="207181"/>
                    <a:pt x="1860467" y="298226"/>
                    <a:pt x="2101932" y="300205"/>
                  </a:cubicBezTo>
                  <a:cubicBezTo>
                    <a:pt x="2343397" y="302184"/>
                    <a:pt x="2642260" y="217077"/>
                    <a:pt x="2885704" y="169576"/>
                  </a:cubicBezTo>
                  <a:cubicBezTo>
                    <a:pt x="3129148" y="122075"/>
                    <a:pt x="3348841" y="1342"/>
                    <a:pt x="3562597" y="15197"/>
                  </a:cubicBezTo>
                  <a:cubicBezTo>
                    <a:pt x="3776353" y="29052"/>
                    <a:pt x="4000005" y="221037"/>
                    <a:pt x="4168239" y="252704"/>
                  </a:cubicBezTo>
                  <a:cubicBezTo>
                    <a:pt x="4336473" y="284371"/>
                    <a:pt x="4454236" y="244786"/>
                    <a:pt x="4572000" y="205202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87387" y="3714697"/>
              <a:ext cx="297434" cy="80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6234" y="2324593"/>
              <a:ext cx="221816" cy="80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13390" y="4997664"/>
              <a:ext cx="221816" cy="80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-</a:t>
              </a:r>
              <a:endParaRPr 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88418" y="977275"/>
                <a:ext cx="1561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3366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𝑇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 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418" y="977275"/>
                <a:ext cx="156164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25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7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0" y="1358818"/>
            <a:ext cx="6329363" cy="3003550"/>
            <a:chOff x="432" y="912"/>
            <a:chExt cx="3987" cy="1892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24" y="912"/>
              <a:ext cx="23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>
                  <a:solidFill>
                    <a:srgbClr val="003366"/>
                  </a:solidFill>
                </a:rPr>
                <a:t>T</a:t>
              </a:r>
              <a:r>
                <a:rPr lang="en-US" sz="1600" baseline="-25000">
                  <a:solidFill>
                    <a:srgbClr val="003366"/>
                  </a:solidFill>
                </a:rPr>
                <a:t>1</a:t>
              </a:r>
              <a:endParaRPr lang="en-US" sz="1600">
                <a:solidFill>
                  <a:srgbClr val="003366"/>
                </a:solidFill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176" y="1056"/>
              <a:ext cx="2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3366"/>
                  </a:solidFill>
                </a:rPr>
                <a:t>T</a:t>
              </a:r>
              <a:r>
                <a:rPr lang="en-US" sz="1600" baseline="-25000">
                  <a:solidFill>
                    <a:srgbClr val="003366"/>
                  </a:solidFill>
                </a:rPr>
                <a:t>2</a:t>
              </a: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448" y="11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688" y="1488"/>
              <a:ext cx="4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>
                  <a:solidFill>
                    <a:srgbClr val="003366"/>
                  </a:solidFill>
                </a:rPr>
                <a:t>T</a:t>
              </a:r>
              <a:r>
                <a:rPr lang="en-US" sz="1600" baseline="-25000">
                  <a:solidFill>
                    <a:srgbClr val="003366"/>
                  </a:solidFill>
                </a:rPr>
                <a:t>1</a:t>
              </a:r>
              <a:r>
                <a:rPr lang="en-US" sz="1600">
                  <a:solidFill>
                    <a:srgbClr val="003366"/>
                  </a:solidFill>
                </a:rPr>
                <a:t>&gt;T</a:t>
              </a:r>
              <a:r>
                <a:rPr lang="en-US" sz="1600" baseline="-25000">
                  <a:solidFill>
                    <a:srgbClr val="003366"/>
                  </a:solidFill>
                </a:rPr>
                <a:t>2</a:t>
              </a:r>
              <a:endParaRPr lang="en-US" sz="1600">
                <a:solidFill>
                  <a:srgbClr val="003366"/>
                </a:solidFill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824" y="2016"/>
              <a:ext cx="230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448" y="225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84" y="2592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3366"/>
                  </a:solidFill>
                </a:rPr>
                <a:t>E</a:t>
              </a: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32" y="1008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solidFill>
                    <a:srgbClr val="003366"/>
                  </a:solidFill>
                </a:rPr>
                <a:t>heat current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432" y="2112"/>
              <a:ext cx="11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>
                  <a:solidFill>
                    <a:srgbClr val="003366"/>
                  </a:solidFill>
                </a:rPr>
                <a:t>charge current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93930" y="4633202"/>
            <a:ext cx="6359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What are the steady state properties of such systems?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8249" y="485745"/>
            <a:ext cx="296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Typical simple examples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182" y="5593278"/>
            <a:ext cx="753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 smtClean="0">
                <a:solidFill>
                  <a:srgbClr val="003366"/>
                </a:solidFill>
              </a:rPr>
              <a:t>It is well known that such systems exhibit long-range correlations</a:t>
            </a:r>
          </a:p>
          <a:p>
            <a:pPr algn="ctr" rtl="0"/>
            <a:r>
              <a:rPr lang="en-US" sz="2000" dirty="0" smtClean="0">
                <a:solidFill>
                  <a:srgbClr val="003366"/>
                </a:solidFill>
              </a:rPr>
              <a:t> when the dynamics involves some conserved parameter.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865473" y="253847"/>
            <a:ext cx="751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2d </a:t>
            </a:r>
            <a:r>
              <a:rPr lang="en-US" dirty="0" err="1" smtClean="0">
                <a:solidFill>
                  <a:srgbClr val="003366"/>
                </a:solidFill>
              </a:rPr>
              <a:t>Ising</a:t>
            </a:r>
            <a:r>
              <a:rPr lang="en-US" dirty="0" smtClean="0">
                <a:solidFill>
                  <a:srgbClr val="003366"/>
                </a:solidFill>
              </a:rPr>
              <a:t> model with a row of weak bonds (</a:t>
            </a:r>
            <a:r>
              <a:rPr lang="en-US" dirty="0" smtClean="0">
                <a:solidFill>
                  <a:srgbClr val="C00000"/>
                </a:solidFill>
              </a:rPr>
              <a:t>equilibrium</a:t>
            </a:r>
            <a:r>
              <a:rPr lang="en-US" dirty="0" smtClean="0">
                <a:solidFill>
                  <a:srgbClr val="003366"/>
                </a:solidFill>
              </a:rPr>
              <a:t>)</a:t>
            </a:r>
            <a:endParaRPr lang="en-US" dirty="0">
              <a:solidFill>
                <a:srgbClr val="003366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346768" y="1435356"/>
            <a:ext cx="4104701" cy="4131709"/>
            <a:chOff x="346768" y="1435356"/>
            <a:chExt cx="4104701" cy="4131709"/>
          </a:xfrm>
        </p:grpSpPr>
        <p:grpSp>
          <p:nvGrpSpPr>
            <p:cNvPr id="22" name="Group 21"/>
            <p:cNvGrpSpPr/>
            <p:nvPr/>
          </p:nvGrpSpPr>
          <p:grpSpPr>
            <a:xfrm>
              <a:off x="346768" y="3399913"/>
              <a:ext cx="3048000" cy="783771"/>
              <a:chOff x="3581400" y="3200400"/>
              <a:chExt cx="3657600" cy="914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>
                  <a:stCxn id="4" idx="1"/>
                  <a:endCxn id="4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stCxn id="4" idx="0"/>
                  <a:endCxn id="4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>
                  <a:stCxn id="11" idx="1"/>
                  <a:endCxn id="11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stCxn id="11" idx="0"/>
                  <a:endCxn id="11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5" idx="1"/>
                  <a:endCxn id="15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>
                  <a:stCxn id="19" idx="1"/>
                  <a:endCxn id="1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  <a:endCxn id="1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/>
            <p:cNvGrpSpPr/>
            <p:nvPr/>
          </p:nvGrpSpPr>
          <p:grpSpPr>
            <a:xfrm>
              <a:off x="346768" y="2224256"/>
              <a:ext cx="3048000" cy="783771"/>
              <a:chOff x="3581400" y="3200400"/>
              <a:chExt cx="3657600" cy="914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>
                  <a:stCxn id="37" idx="1"/>
                  <a:endCxn id="37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  <a:endCxn id="37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>
                  <a:stCxn id="34" idx="1"/>
                  <a:endCxn id="34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34" idx="0"/>
                  <a:endCxn id="34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>
                  <a:stCxn id="31" idx="1"/>
                  <a:endCxn id="31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0"/>
                  <a:endCxn id="31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>
                  <a:stCxn id="28" idx="1"/>
                  <a:endCxn id="28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8" idx="0"/>
                  <a:endCxn id="28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346768" y="3008027"/>
              <a:ext cx="3048000" cy="783771"/>
              <a:chOff x="3581400" y="3200400"/>
              <a:chExt cx="3657600" cy="9144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stCxn id="54" idx="1"/>
                  <a:endCxn id="54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4" idx="0"/>
                  <a:endCxn id="54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/>
                <p:cNvCxnSpPr>
                  <a:stCxn id="51" idx="1"/>
                  <a:endCxn id="51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51" idx="0"/>
                  <a:endCxn id="51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>
                  <a:stCxn id="48" idx="1"/>
                  <a:endCxn id="48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stCxn id="48" idx="0"/>
                  <a:endCxn id="48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>
                  <a:stCxn id="45" idx="1"/>
                  <a:endCxn id="45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0"/>
                  <a:endCxn id="45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8" name="Straight Connector 57"/>
            <p:cNvCxnSpPr>
              <a:endCxn id="45" idx="3"/>
            </p:cNvCxnSpPr>
            <p:nvPr/>
          </p:nvCxnSpPr>
          <p:spPr>
            <a:xfrm>
              <a:off x="3394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13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632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51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70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89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108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27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768" y="3008027"/>
              <a:ext cx="0" cy="39188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346768" y="4178556"/>
              <a:ext cx="3048000" cy="783771"/>
              <a:chOff x="3581400" y="3200400"/>
              <a:chExt cx="3657600" cy="9144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>
                  <a:stCxn id="82" idx="1"/>
                  <a:endCxn id="82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2" idx="0"/>
                  <a:endCxn id="82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/>
                <p:cNvCxnSpPr>
                  <a:stCxn id="79" idx="1"/>
                  <a:endCxn id="7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9" idx="0"/>
                  <a:endCxn id="7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6" idx="1"/>
                  <a:endCxn id="76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6" idx="0"/>
                  <a:endCxn id="76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>
                  <a:stCxn id="73" idx="1"/>
                  <a:endCxn id="73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3" idx="0"/>
                  <a:endCxn id="73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84"/>
            <p:cNvGrpSpPr/>
            <p:nvPr/>
          </p:nvGrpSpPr>
          <p:grpSpPr>
            <a:xfrm>
              <a:off x="346768" y="1435356"/>
              <a:ext cx="3048000" cy="783771"/>
              <a:chOff x="3581400" y="3200400"/>
              <a:chExt cx="3657600" cy="914400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0" name="Straight Connector 99"/>
                <p:cNvCxnSpPr>
                  <a:stCxn id="99" idx="1"/>
                  <a:endCxn id="9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stCxn id="99" idx="0"/>
                  <a:endCxn id="9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7" name="Straight Connector 96"/>
                <p:cNvCxnSpPr>
                  <a:stCxn id="96" idx="1"/>
                  <a:endCxn id="96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96" idx="0"/>
                  <a:endCxn id="96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>
                  <a:stCxn id="93" idx="1"/>
                  <a:endCxn id="93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>
                  <a:stCxn id="93" idx="0"/>
                  <a:endCxn id="93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" name="Straight Connector 90"/>
                <p:cNvCxnSpPr>
                  <a:stCxn id="90" idx="1"/>
                  <a:endCxn id="90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>
                  <a:stCxn id="90" idx="0"/>
                  <a:endCxn id="90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537069" y="2973137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069" y="2973137"/>
                  <a:ext cx="38100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9524" r="-158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3525397" y="1993423"/>
                  <a:ext cx="3926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397" y="1993423"/>
                  <a:ext cx="3926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Straight Connector 108"/>
            <p:cNvCxnSpPr/>
            <p:nvPr/>
          </p:nvCxnSpPr>
          <p:spPr>
            <a:xfrm>
              <a:off x="4070469" y="3203970"/>
              <a:ext cx="381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070469" y="2235142"/>
              <a:ext cx="381000" cy="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1257468" y="5105400"/>
                  <a:ext cx="10289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468" y="5105400"/>
                  <a:ext cx="102893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/>
          <p:cNvGrpSpPr/>
          <p:nvPr/>
        </p:nvGrpSpPr>
        <p:grpSpPr>
          <a:xfrm>
            <a:off x="4953000" y="1435356"/>
            <a:ext cx="3345668" cy="3526971"/>
            <a:chOff x="4953000" y="1435356"/>
            <a:chExt cx="3345668" cy="3526971"/>
          </a:xfrm>
        </p:grpSpPr>
        <p:sp>
          <p:nvSpPr>
            <p:cNvPr id="113" name="Rectangle 112"/>
            <p:cNvSpPr/>
            <p:nvPr/>
          </p:nvSpPr>
          <p:spPr>
            <a:xfrm>
              <a:off x="5105400" y="1435356"/>
              <a:ext cx="2995507" cy="3526971"/>
            </a:xfrm>
            <a:prstGeom prst="rect">
              <a:avLst/>
            </a:prstGeom>
            <a:noFill/>
            <a:ln w="38100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112532" y="2971800"/>
              <a:ext cx="2995507" cy="411249"/>
            </a:xfrm>
            <a:custGeom>
              <a:avLst/>
              <a:gdLst>
                <a:gd name="connsiteX0" fmla="*/ 0 w 4572000"/>
                <a:gd name="connsiteY0" fmla="*/ 276454 h 332161"/>
                <a:gd name="connsiteX1" fmla="*/ 522514 w 4572000"/>
                <a:gd name="connsiteY1" fmla="*/ 312080 h 332161"/>
                <a:gd name="connsiteX2" fmla="*/ 997527 w 4572000"/>
                <a:gd name="connsiteY2" fmla="*/ 3322 h 332161"/>
                <a:gd name="connsiteX3" fmla="*/ 1436914 w 4572000"/>
                <a:gd name="connsiteY3" fmla="*/ 157701 h 332161"/>
                <a:gd name="connsiteX4" fmla="*/ 2101932 w 4572000"/>
                <a:gd name="connsiteY4" fmla="*/ 300205 h 332161"/>
                <a:gd name="connsiteX5" fmla="*/ 2885704 w 4572000"/>
                <a:gd name="connsiteY5" fmla="*/ 169576 h 332161"/>
                <a:gd name="connsiteX6" fmla="*/ 3562597 w 4572000"/>
                <a:gd name="connsiteY6" fmla="*/ 15197 h 332161"/>
                <a:gd name="connsiteX7" fmla="*/ 4168239 w 4572000"/>
                <a:gd name="connsiteY7" fmla="*/ 252704 h 332161"/>
                <a:gd name="connsiteX8" fmla="*/ 4572000 w 4572000"/>
                <a:gd name="connsiteY8" fmla="*/ 205202 h 3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332161">
                  <a:moveTo>
                    <a:pt x="0" y="276454"/>
                  </a:moveTo>
                  <a:cubicBezTo>
                    <a:pt x="178130" y="317028"/>
                    <a:pt x="356260" y="357602"/>
                    <a:pt x="522514" y="312080"/>
                  </a:cubicBezTo>
                  <a:cubicBezTo>
                    <a:pt x="688768" y="266558"/>
                    <a:pt x="845127" y="29052"/>
                    <a:pt x="997527" y="3322"/>
                  </a:cubicBezTo>
                  <a:cubicBezTo>
                    <a:pt x="1149927" y="-22408"/>
                    <a:pt x="1252847" y="108221"/>
                    <a:pt x="1436914" y="157701"/>
                  </a:cubicBezTo>
                  <a:cubicBezTo>
                    <a:pt x="1620981" y="207181"/>
                    <a:pt x="1860467" y="298226"/>
                    <a:pt x="2101932" y="300205"/>
                  </a:cubicBezTo>
                  <a:cubicBezTo>
                    <a:pt x="2343397" y="302184"/>
                    <a:pt x="2642260" y="217077"/>
                    <a:pt x="2885704" y="169576"/>
                  </a:cubicBezTo>
                  <a:cubicBezTo>
                    <a:pt x="3129148" y="122075"/>
                    <a:pt x="3348841" y="1342"/>
                    <a:pt x="3562597" y="15197"/>
                  </a:cubicBezTo>
                  <a:cubicBezTo>
                    <a:pt x="3776353" y="29052"/>
                    <a:pt x="4000005" y="221037"/>
                    <a:pt x="4168239" y="252704"/>
                  </a:cubicBezTo>
                  <a:cubicBezTo>
                    <a:pt x="4336473" y="284371"/>
                    <a:pt x="4454236" y="244786"/>
                    <a:pt x="4572000" y="205202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24866" y="2286000"/>
              <a:ext cx="297434" cy="800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+</a:t>
              </a:r>
              <a:endParaRPr lang="en-US" sz="3600" dirty="0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4953000" y="3177424"/>
              <a:ext cx="3345668" cy="265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443246" y="36576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-</a:t>
              </a:r>
              <a:endParaRPr lang="en-US" sz="36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46768" y="5791200"/>
            <a:ext cx="8252387" cy="685800"/>
            <a:chOff x="346768" y="5791200"/>
            <a:chExt cx="8252387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346768" y="5867400"/>
                  <a:ext cx="825238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The weak-bonds row </a:t>
                  </a:r>
                  <a:r>
                    <a:rPr lang="en-US" sz="2000" dirty="0" smtClean="0">
                      <a:solidFill>
                        <a:srgbClr val="C00000"/>
                      </a:solidFill>
                    </a:rPr>
                    <a:t>localizes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 the interface at </a:t>
                  </a:r>
                  <a:r>
                    <a:rPr lang="en-US" sz="2000" dirty="0" smtClean="0">
                      <a:solidFill>
                        <a:srgbClr val="C00000"/>
                      </a:solidFill>
                    </a:rPr>
                    <a:t>any</a:t>
                  </a:r>
                  <a:r>
                    <a:rPr lang="en-US" sz="2000" dirty="0" smtClean="0">
                      <a:solidFill>
                        <a:srgbClr val="003366"/>
                      </a:solidFill>
                    </a:rPr>
                    <a:t> temperature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rgbClr val="003366"/>
                      </a:solidFill>
                    </a:rPr>
                    <a:t> </a:t>
                  </a:r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68" y="5867400"/>
                  <a:ext cx="8252387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12" t="-6154" b="-2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Rectangle 128"/>
            <p:cNvSpPr/>
            <p:nvPr/>
          </p:nvSpPr>
          <p:spPr>
            <a:xfrm>
              <a:off x="346768" y="5791200"/>
              <a:ext cx="8187632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6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264"/>
          <p:cNvGrpSpPr/>
          <p:nvPr/>
        </p:nvGrpSpPr>
        <p:grpSpPr>
          <a:xfrm>
            <a:off x="2590800" y="457200"/>
            <a:ext cx="4142554" cy="428201"/>
            <a:chOff x="2590800" y="457200"/>
            <a:chExt cx="4142554" cy="428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730242" y="467065"/>
                  <a:ext cx="1003112" cy="418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242" y="467065"/>
                  <a:ext cx="1003112" cy="4183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4038600" y="457200"/>
                  <a:ext cx="371438" cy="4183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457200"/>
                  <a:ext cx="371438" cy="4183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667" r="-5000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2590800" y="457200"/>
                  <a:ext cx="382817" cy="418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57200"/>
                  <a:ext cx="382817" cy="4183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Connector 236"/>
            <p:cNvCxnSpPr/>
            <p:nvPr/>
          </p:nvCxnSpPr>
          <p:spPr>
            <a:xfrm>
              <a:off x="4396651" y="666369"/>
              <a:ext cx="37143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2971800" y="676233"/>
              <a:ext cx="371438" cy="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/>
          <p:cNvGrpSpPr/>
          <p:nvPr/>
        </p:nvGrpSpPr>
        <p:grpSpPr>
          <a:xfrm>
            <a:off x="700907" y="1736260"/>
            <a:ext cx="2971503" cy="3907005"/>
            <a:chOff x="700907" y="1736260"/>
            <a:chExt cx="2971503" cy="3907005"/>
          </a:xfrm>
        </p:grpSpPr>
        <p:grpSp>
          <p:nvGrpSpPr>
            <p:cNvPr id="259" name="Group 258"/>
            <p:cNvGrpSpPr/>
            <p:nvPr/>
          </p:nvGrpSpPr>
          <p:grpSpPr>
            <a:xfrm>
              <a:off x="700907" y="1736260"/>
              <a:ext cx="2971503" cy="3202158"/>
              <a:chOff x="700907" y="1736260"/>
              <a:chExt cx="2971503" cy="3202158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700907" y="3522641"/>
                <a:ext cx="2971502" cy="710212"/>
                <a:chOff x="3581400" y="3200400"/>
                <a:chExt cx="3657600" cy="914400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55" name="Rectangle 154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6" name="Straight Connector 155"/>
                  <p:cNvCxnSpPr>
                    <a:stCxn id="155" idx="1"/>
                    <a:endCxn id="155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>
                    <a:stCxn id="155" idx="0"/>
                    <a:endCxn id="155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3" name="Straight Connector 152"/>
                  <p:cNvCxnSpPr>
                    <a:stCxn id="152" idx="1"/>
                    <a:endCxn id="15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>
                    <a:stCxn id="152" idx="0"/>
                    <a:endCxn id="15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0" name="Straight Connector 149"/>
                  <p:cNvCxnSpPr>
                    <a:stCxn id="149" idx="1"/>
                    <a:endCxn id="14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>
                    <a:stCxn id="149" idx="0"/>
                    <a:endCxn id="14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Group 144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7" name="Straight Connector 146"/>
                  <p:cNvCxnSpPr>
                    <a:stCxn id="146" idx="1"/>
                    <a:endCxn id="14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>
                    <a:stCxn id="146" idx="0"/>
                    <a:endCxn id="14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8" name="Group 157"/>
              <p:cNvGrpSpPr/>
              <p:nvPr/>
            </p:nvGrpSpPr>
            <p:grpSpPr>
              <a:xfrm>
                <a:off x="700907" y="2457324"/>
                <a:ext cx="2971502" cy="710212"/>
                <a:chOff x="3581400" y="3200400"/>
                <a:chExt cx="3657600" cy="914400"/>
              </a:xfrm>
            </p:grpSpPr>
            <p:grpSp>
              <p:nvGrpSpPr>
                <p:cNvPr id="159" name="Group 158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72" name="Rectangle 17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3" name="Straight Connector 172"/>
                  <p:cNvCxnSpPr>
                    <a:stCxn id="172" idx="1"/>
                    <a:endCxn id="17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>
                    <a:stCxn id="172" idx="0"/>
                    <a:endCxn id="17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69" name="Rectangle 16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0" name="Straight Connector 169"/>
                  <p:cNvCxnSpPr>
                    <a:stCxn id="169" idx="1"/>
                    <a:endCxn id="16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>
                    <a:stCxn id="169" idx="0"/>
                    <a:endCxn id="16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7" name="Straight Connector 166"/>
                  <p:cNvCxnSpPr>
                    <a:stCxn id="166" idx="1"/>
                    <a:endCxn id="16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>
                    <a:stCxn id="166" idx="0"/>
                    <a:endCxn id="16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63" name="Rectangle 162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4" name="Straight Connector 163"/>
                  <p:cNvCxnSpPr>
                    <a:stCxn id="163" idx="1"/>
                    <a:endCxn id="163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>
                    <a:stCxn id="163" idx="0"/>
                    <a:endCxn id="163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" name="Group 174"/>
              <p:cNvGrpSpPr/>
              <p:nvPr/>
            </p:nvGrpSpPr>
            <p:grpSpPr>
              <a:xfrm>
                <a:off x="700907" y="3167535"/>
                <a:ext cx="2971502" cy="710212"/>
                <a:chOff x="3581400" y="3200400"/>
                <a:chExt cx="3657600" cy="914400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89" name="Rectangle 18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0" name="Straight Connector 189"/>
                  <p:cNvCxnSpPr>
                    <a:stCxn id="189" idx="1"/>
                    <a:endCxn id="18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>
                    <a:stCxn id="189" idx="0"/>
                    <a:endCxn id="18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86" name="Rectangle 18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stCxn id="186" idx="1"/>
                    <a:endCxn id="18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>
                    <a:stCxn id="186" idx="0"/>
                    <a:endCxn id="18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stCxn id="183" idx="1"/>
                    <a:endCxn id="183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>
                    <a:stCxn id="183" idx="0"/>
                    <a:endCxn id="183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80" name="Rectangle 179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1" name="Straight Connector 180"/>
                  <p:cNvCxnSpPr>
                    <a:stCxn id="180" idx="1"/>
                    <a:endCxn id="180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>
                    <a:stCxn id="180" idx="0"/>
                    <a:endCxn id="180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92" name="Straight Connector 191"/>
              <p:cNvCxnSpPr>
                <a:endCxn id="180" idx="3"/>
              </p:cNvCxnSpPr>
              <p:nvPr/>
            </p:nvCxnSpPr>
            <p:spPr>
              <a:xfrm>
                <a:off x="3672409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3300971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2929534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2558096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2186658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815220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443782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072345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00907" y="3167535"/>
                <a:ext cx="0" cy="35510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700907" y="4228206"/>
                <a:ext cx="2971502" cy="710212"/>
                <a:chOff x="3581400" y="3200400"/>
                <a:chExt cx="3657600" cy="914400"/>
              </a:xfrm>
            </p:grpSpPr>
            <p:grpSp>
              <p:nvGrpSpPr>
                <p:cNvPr id="202" name="Group 201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6" name="Straight Connector 215"/>
                  <p:cNvCxnSpPr>
                    <a:stCxn id="215" idx="1"/>
                    <a:endCxn id="215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>
                    <a:stCxn id="215" idx="0"/>
                    <a:endCxn id="215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3" name="Straight Connector 212"/>
                  <p:cNvCxnSpPr>
                    <a:stCxn id="212" idx="1"/>
                    <a:endCxn id="21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>
                    <a:stCxn id="212" idx="0"/>
                    <a:endCxn id="21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09" name="Rectangle 20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0" name="Straight Connector 209"/>
                  <p:cNvCxnSpPr>
                    <a:stCxn id="209" idx="1"/>
                    <a:endCxn id="20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>
                    <a:stCxn id="209" idx="0"/>
                    <a:endCxn id="20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7" name="Straight Connector 206"/>
                  <p:cNvCxnSpPr>
                    <a:stCxn id="206" idx="1"/>
                    <a:endCxn id="20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>
                    <a:stCxn id="206" idx="0"/>
                    <a:endCxn id="20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8" name="Group 217"/>
              <p:cNvGrpSpPr/>
              <p:nvPr/>
            </p:nvGrpSpPr>
            <p:grpSpPr>
              <a:xfrm>
                <a:off x="700907" y="1736260"/>
                <a:ext cx="2971502" cy="710213"/>
                <a:chOff x="3581400" y="3200400"/>
                <a:chExt cx="3657600" cy="914401"/>
              </a:xfrm>
            </p:grpSpPr>
            <p:grpSp>
              <p:nvGrpSpPr>
                <p:cNvPr id="219" name="Group 218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32" name="Rectangle 23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stCxn id="232" idx="1"/>
                    <a:endCxn id="23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>
                    <a:stCxn id="232" idx="0"/>
                    <a:endCxn id="23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29" name="Rectangle 22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0" name="Straight Connector 229"/>
                  <p:cNvCxnSpPr>
                    <a:stCxn id="229" idx="1"/>
                    <a:endCxn id="22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>
                    <a:stCxn id="229" idx="0"/>
                    <a:endCxn id="22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" name="Group 220"/>
                <p:cNvGrpSpPr/>
                <p:nvPr/>
              </p:nvGrpSpPr>
              <p:grpSpPr>
                <a:xfrm>
                  <a:off x="5410200" y="3200400"/>
                  <a:ext cx="914400" cy="914401"/>
                  <a:chOff x="3581400" y="3200400"/>
                  <a:chExt cx="914400" cy="914401"/>
                </a:xfrm>
              </p:grpSpPr>
              <p:sp>
                <p:nvSpPr>
                  <p:cNvPr id="226" name="Rectangle 225"/>
                  <p:cNvSpPr/>
                  <p:nvPr/>
                </p:nvSpPr>
                <p:spPr>
                  <a:xfrm>
                    <a:off x="3581400" y="3200401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7" name="Straight Connector 226"/>
                  <p:cNvCxnSpPr>
                    <a:stCxn id="226" idx="1"/>
                    <a:endCxn id="22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>
                    <a:stCxn id="226" idx="0"/>
                    <a:endCxn id="22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Group 221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23" name="Rectangle 222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4" name="Straight Connector 223"/>
                  <p:cNvCxnSpPr>
                    <a:stCxn id="223" idx="1"/>
                    <a:endCxn id="223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>
                    <a:stCxn id="223" idx="0"/>
                    <a:endCxn id="223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40" name="Straight Connector 239"/>
              <p:cNvCxnSpPr/>
              <p:nvPr/>
            </p:nvCxnSpPr>
            <p:spPr>
              <a:xfrm>
                <a:off x="700907" y="3522641"/>
                <a:ext cx="11258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700907" y="3350333"/>
                <a:ext cx="371438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1054551" y="3350333"/>
                <a:ext cx="2617859" cy="0"/>
              </a:xfrm>
              <a:prstGeom prst="line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253"/>
              <p:cNvSpPr txBox="1"/>
              <p:nvPr/>
            </p:nvSpPr>
            <p:spPr>
              <a:xfrm>
                <a:off x="1795605" y="2057701"/>
                <a:ext cx="355061" cy="41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3366"/>
                    </a:solidFill>
                  </a:rPr>
                  <a:t>+</a:t>
                </a:r>
                <a:endParaRPr lang="en-US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1843736" y="4150526"/>
                <a:ext cx="280048" cy="418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-</a:t>
                </a:r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>
              <a:off x="1676400" y="5181600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003366"/>
                  </a:solidFill>
                </a:rPr>
                <a:t>T=0</a:t>
              </a:r>
              <a:endParaRPr lang="en-US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5486698" y="1752600"/>
            <a:ext cx="2971502" cy="3890665"/>
            <a:chOff x="5486698" y="1752600"/>
            <a:chExt cx="2971502" cy="3890665"/>
          </a:xfrm>
        </p:grpSpPr>
        <p:grpSp>
          <p:nvGrpSpPr>
            <p:cNvPr id="3" name="Group 2"/>
            <p:cNvGrpSpPr/>
            <p:nvPr/>
          </p:nvGrpSpPr>
          <p:grpSpPr>
            <a:xfrm>
              <a:off x="5486698" y="3522641"/>
              <a:ext cx="2971502" cy="710212"/>
              <a:chOff x="3581400" y="3200400"/>
              <a:chExt cx="3657600" cy="91440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" name="Straight Connector 98"/>
                <p:cNvCxnSpPr>
                  <a:stCxn id="98" idx="1"/>
                  <a:endCxn id="98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8" idx="0"/>
                  <a:endCxn id="98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stCxn id="95" idx="1"/>
                  <a:endCxn id="95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5" idx="0"/>
                  <a:endCxn id="95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Connector 92"/>
                <p:cNvCxnSpPr>
                  <a:stCxn id="92" idx="1"/>
                  <a:endCxn id="92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>
                  <a:stCxn id="92" idx="0"/>
                  <a:endCxn id="92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>
                  <a:stCxn id="89" idx="1"/>
                  <a:endCxn id="8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>
                  <a:stCxn id="89" idx="0"/>
                  <a:endCxn id="8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/>
          </p:nvGrpSpPr>
          <p:grpSpPr>
            <a:xfrm>
              <a:off x="5486698" y="2457324"/>
              <a:ext cx="2971502" cy="710212"/>
              <a:chOff x="3581400" y="3200400"/>
              <a:chExt cx="3657600" cy="9144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>
                  <a:stCxn id="82" idx="1"/>
                  <a:endCxn id="82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>
                  <a:stCxn id="82" idx="0"/>
                  <a:endCxn id="82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" name="Straight Connector 79"/>
                <p:cNvCxnSpPr>
                  <a:stCxn id="79" idx="1"/>
                  <a:endCxn id="7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9" idx="0"/>
                  <a:endCxn id="7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6" idx="1"/>
                  <a:endCxn id="76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6" idx="0"/>
                  <a:endCxn id="76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/>
                <p:cNvCxnSpPr>
                  <a:stCxn id="73" idx="1"/>
                  <a:endCxn id="73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3" idx="0"/>
                  <a:endCxn id="73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5486698" y="3167535"/>
              <a:ext cx="2971502" cy="710212"/>
              <a:chOff x="3581400" y="3200400"/>
              <a:chExt cx="3657600" cy="9144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>
                  <a:stCxn id="66" idx="1"/>
                  <a:endCxn id="66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66" idx="0"/>
                  <a:endCxn id="66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Connector 63"/>
                <p:cNvCxnSpPr>
                  <a:stCxn id="63" idx="1"/>
                  <a:endCxn id="63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63" idx="0"/>
                  <a:endCxn id="63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>
                  <a:stCxn id="60" idx="1"/>
                  <a:endCxn id="60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60" idx="0"/>
                  <a:endCxn id="60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Straight Connector 57"/>
                <p:cNvCxnSpPr>
                  <a:stCxn id="57" idx="1"/>
                  <a:endCxn id="57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57" idx="0"/>
                  <a:endCxn id="57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5"/>
            <p:cNvCxnSpPr>
              <a:endCxn id="57" idx="3"/>
            </p:cNvCxnSpPr>
            <p:nvPr/>
          </p:nvCxnSpPr>
          <p:spPr>
            <a:xfrm>
              <a:off x="8458200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86762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15325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43887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72449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01011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29573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58136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6698" y="3167535"/>
              <a:ext cx="0" cy="35510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486698" y="4228206"/>
              <a:ext cx="2971502" cy="710212"/>
              <a:chOff x="3581400" y="3200400"/>
              <a:chExt cx="3657600" cy="9144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Connector 50"/>
                <p:cNvCxnSpPr>
                  <a:stCxn id="50" idx="1"/>
                  <a:endCxn id="50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50" idx="0"/>
                  <a:endCxn id="50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Connector 47"/>
                <p:cNvCxnSpPr>
                  <a:stCxn id="47" idx="1"/>
                  <a:endCxn id="47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47" idx="0"/>
                  <a:endCxn id="47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44"/>
                <p:cNvCxnSpPr>
                  <a:stCxn id="44" idx="1"/>
                  <a:endCxn id="44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4" idx="0"/>
                  <a:endCxn id="44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/>
                <p:cNvCxnSpPr>
                  <a:stCxn id="41" idx="1"/>
                  <a:endCxn id="41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1" idx="0"/>
                  <a:endCxn id="41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5486698" y="1752600"/>
              <a:ext cx="2971502" cy="710212"/>
              <a:chOff x="3581400" y="3200400"/>
              <a:chExt cx="3657600" cy="9144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>
                  <a:stCxn id="34" idx="1"/>
                  <a:endCxn id="34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stCxn id="34" idx="0"/>
                  <a:endCxn id="34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>
                  <a:stCxn id="31" idx="1"/>
                  <a:endCxn id="31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0"/>
                  <a:endCxn id="31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/>
                <p:cNvCxnSpPr>
                  <a:stCxn id="28" idx="1"/>
                  <a:endCxn id="28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8" idx="0"/>
                  <a:endCxn id="28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stCxn id="25" idx="1"/>
                  <a:endCxn id="25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25" idx="0"/>
                  <a:endCxn id="25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4" name="Straight Connector 103"/>
            <p:cNvCxnSpPr/>
            <p:nvPr/>
          </p:nvCxnSpPr>
          <p:spPr>
            <a:xfrm>
              <a:off x="5486698" y="3522641"/>
              <a:ext cx="1125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486698" y="3350333"/>
              <a:ext cx="371438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840342" y="3345088"/>
              <a:ext cx="255658" cy="5245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6400800" y="2590801"/>
              <a:ext cx="535658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096000" y="2936043"/>
              <a:ext cx="304800" cy="3834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6096000" y="2936043"/>
              <a:ext cx="0" cy="416757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>
              <a:off x="6990179" y="2767256"/>
              <a:ext cx="345242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6228179" y="2799179"/>
              <a:ext cx="345242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7924800" y="3354060"/>
              <a:ext cx="0" cy="37974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467600" y="2936044"/>
              <a:ext cx="0" cy="418016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7467600" y="3345088"/>
              <a:ext cx="457200" cy="5245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977081" y="2586968"/>
              <a:ext cx="185719" cy="3833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162800" y="2936043"/>
              <a:ext cx="304800" cy="3834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924800" y="3695576"/>
              <a:ext cx="497409" cy="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6581396" y="2087267"/>
              <a:ext cx="355061" cy="41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003366"/>
                  </a:solidFill>
                </a:rPr>
                <a:t>+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629527" y="4150526"/>
              <a:ext cx="280048" cy="41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3366"/>
                  </a:solidFill>
                </a:rPr>
                <a:t>-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6592780" y="5181600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003366"/>
                  </a:solidFill>
                </a:rPr>
                <a:t>T&gt;0</a:t>
              </a:r>
              <a:endParaRPr lang="en-US" dirty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30635"/>
            <a:ext cx="429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Interface energy at low temperature: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02229" y="1253534"/>
            <a:ext cx="5965371" cy="1261066"/>
            <a:chOff x="1502229" y="1253534"/>
            <a:chExt cx="5965371" cy="1261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788911" y="1253534"/>
                  <a:ext cx="5509072" cy="1130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𝐽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𝐿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−(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𝐽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)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911" y="1253534"/>
                  <a:ext cx="5509072" cy="113082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502229" y="1253534"/>
              <a:ext cx="5965371" cy="1261066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2971" y="2887835"/>
                <a:ext cx="6463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- the probability of finding the interface at height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71" y="2887835"/>
                <a:ext cx="646388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02229" y="3505200"/>
            <a:ext cx="6574971" cy="2133600"/>
            <a:chOff x="1502229" y="3505200"/>
            <a:chExt cx="6574971" cy="2133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32906" y="3581400"/>
                  <a:ext cx="6470489" cy="1993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b="0" dirty="0" smtClean="0">
                      <a:solidFill>
                        <a:srgbClr val="003366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3366"/>
                          </a:solidFill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solidFill>
                            <a:srgbClr val="003366"/>
                          </a:solidFill>
                          <a:latin typeface="Cambria Math"/>
                        </a:rPr>
                        <m:t>≠</m:t>
                      </m:r>
                      <m:r>
                        <a:rPr lang="en-US" b="0" i="1" dirty="0" smtClean="0">
                          <a:solidFill>
                            <a:srgbClr val="003366"/>
                          </a:solidFill>
                          <a:latin typeface="Cambria Math"/>
                        </a:rPr>
                        <m:t>0</m:t>
                      </m:r>
                    </m:oMath>
                  </a14:m>
                  <a:endParaRPr lang="en-US" b="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:endParaRPr lang="en-US" b="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b="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:endParaRPr lang="en-US" b="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   (&lt;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06" y="3581400"/>
                  <a:ext cx="6470489" cy="19936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502229" y="3505200"/>
              <a:ext cx="6574971" cy="21336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2671" y="5769114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1d Quantum mechanical particle (discrete space) with a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l</a:t>
            </a:r>
            <a:r>
              <a:rPr lang="en-US" sz="2000" dirty="0" smtClean="0">
                <a:solidFill>
                  <a:srgbClr val="003366"/>
                </a:solidFill>
              </a:rPr>
              <a:t>ocal attractive potential. The wave function is localized. 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334000" cy="365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296" y="457200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Schematic magnetization profile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5486400"/>
                <a:ext cx="76883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 magnetization profile is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antisymmetric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 with respect to the zero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l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ine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486400"/>
                <a:ext cx="7688323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793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61374" y="990600"/>
            <a:ext cx="3664146" cy="3581400"/>
            <a:chOff x="2361374" y="1523999"/>
            <a:chExt cx="3664146" cy="3581400"/>
          </a:xfrm>
        </p:grpSpPr>
        <p:sp>
          <p:nvSpPr>
            <p:cNvPr id="3" name="Rectangle 2"/>
            <p:cNvSpPr/>
            <p:nvPr/>
          </p:nvSpPr>
          <p:spPr>
            <a:xfrm>
              <a:off x="2658467" y="1523999"/>
              <a:ext cx="2970929" cy="3581400"/>
            </a:xfrm>
            <a:prstGeom prst="rect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665541" y="2421744"/>
              <a:ext cx="2970929" cy="350373"/>
            </a:xfrm>
            <a:custGeom>
              <a:avLst/>
              <a:gdLst>
                <a:gd name="connsiteX0" fmla="*/ 0 w 4572000"/>
                <a:gd name="connsiteY0" fmla="*/ 182422 h 313099"/>
                <a:gd name="connsiteX1" fmla="*/ 403761 w 4572000"/>
                <a:gd name="connsiteY1" fmla="*/ 28043 h 313099"/>
                <a:gd name="connsiteX2" fmla="*/ 807522 w 4572000"/>
                <a:gd name="connsiteY2" fmla="*/ 28043 h 313099"/>
                <a:gd name="connsiteX3" fmla="*/ 1805049 w 4572000"/>
                <a:gd name="connsiteY3" fmla="*/ 313051 h 313099"/>
                <a:gd name="connsiteX4" fmla="*/ 2493818 w 4572000"/>
                <a:gd name="connsiteY4" fmla="*/ 4292 h 313099"/>
                <a:gd name="connsiteX5" fmla="*/ 3443844 w 4572000"/>
                <a:gd name="connsiteY5" fmla="*/ 301176 h 313099"/>
                <a:gd name="connsiteX6" fmla="*/ 4085111 w 4572000"/>
                <a:gd name="connsiteY6" fmla="*/ 63669 h 313099"/>
                <a:gd name="connsiteX7" fmla="*/ 4572000 w 4572000"/>
                <a:gd name="connsiteY7" fmla="*/ 277425 h 313099"/>
                <a:gd name="connsiteX8" fmla="*/ 4572000 w 4572000"/>
                <a:gd name="connsiteY8" fmla="*/ 277425 h 31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313099">
                  <a:moveTo>
                    <a:pt x="0" y="182422"/>
                  </a:moveTo>
                  <a:cubicBezTo>
                    <a:pt x="134587" y="118097"/>
                    <a:pt x="269174" y="53773"/>
                    <a:pt x="403761" y="28043"/>
                  </a:cubicBezTo>
                  <a:cubicBezTo>
                    <a:pt x="538348" y="2313"/>
                    <a:pt x="573974" y="-19458"/>
                    <a:pt x="807522" y="28043"/>
                  </a:cubicBezTo>
                  <a:cubicBezTo>
                    <a:pt x="1041070" y="75544"/>
                    <a:pt x="1524000" y="317009"/>
                    <a:pt x="1805049" y="313051"/>
                  </a:cubicBezTo>
                  <a:cubicBezTo>
                    <a:pt x="2086098" y="309093"/>
                    <a:pt x="2220686" y="6271"/>
                    <a:pt x="2493818" y="4292"/>
                  </a:cubicBezTo>
                  <a:cubicBezTo>
                    <a:pt x="2766950" y="2313"/>
                    <a:pt x="3178629" y="291280"/>
                    <a:pt x="3443844" y="301176"/>
                  </a:cubicBezTo>
                  <a:cubicBezTo>
                    <a:pt x="3709060" y="311072"/>
                    <a:pt x="3897085" y="67627"/>
                    <a:pt x="4085111" y="63669"/>
                  </a:cubicBezTo>
                  <a:cubicBezTo>
                    <a:pt x="4273137" y="59710"/>
                    <a:pt x="4572000" y="277425"/>
                    <a:pt x="4572000" y="277425"/>
                  </a:cubicBezTo>
                  <a:lnTo>
                    <a:pt x="4572000" y="277425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65541" y="3710438"/>
              <a:ext cx="2970929" cy="371704"/>
            </a:xfrm>
            <a:custGeom>
              <a:avLst/>
              <a:gdLst>
                <a:gd name="connsiteX0" fmla="*/ 0 w 4572000"/>
                <a:gd name="connsiteY0" fmla="*/ 276454 h 332161"/>
                <a:gd name="connsiteX1" fmla="*/ 522514 w 4572000"/>
                <a:gd name="connsiteY1" fmla="*/ 312080 h 332161"/>
                <a:gd name="connsiteX2" fmla="*/ 997527 w 4572000"/>
                <a:gd name="connsiteY2" fmla="*/ 3322 h 332161"/>
                <a:gd name="connsiteX3" fmla="*/ 1436914 w 4572000"/>
                <a:gd name="connsiteY3" fmla="*/ 157701 h 332161"/>
                <a:gd name="connsiteX4" fmla="*/ 2101932 w 4572000"/>
                <a:gd name="connsiteY4" fmla="*/ 300205 h 332161"/>
                <a:gd name="connsiteX5" fmla="*/ 2885704 w 4572000"/>
                <a:gd name="connsiteY5" fmla="*/ 169576 h 332161"/>
                <a:gd name="connsiteX6" fmla="*/ 3562597 w 4572000"/>
                <a:gd name="connsiteY6" fmla="*/ 15197 h 332161"/>
                <a:gd name="connsiteX7" fmla="*/ 4168239 w 4572000"/>
                <a:gd name="connsiteY7" fmla="*/ 252704 h 332161"/>
                <a:gd name="connsiteX8" fmla="*/ 4572000 w 4572000"/>
                <a:gd name="connsiteY8" fmla="*/ 205202 h 33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0" h="332161">
                  <a:moveTo>
                    <a:pt x="0" y="276454"/>
                  </a:moveTo>
                  <a:cubicBezTo>
                    <a:pt x="178130" y="317028"/>
                    <a:pt x="356260" y="357602"/>
                    <a:pt x="522514" y="312080"/>
                  </a:cubicBezTo>
                  <a:cubicBezTo>
                    <a:pt x="688768" y="266558"/>
                    <a:pt x="845127" y="29052"/>
                    <a:pt x="997527" y="3322"/>
                  </a:cubicBezTo>
                  <a:cubicBezTo>
                    <a:pt x="1149927" y="-22408"/>
                    <a:pt x="1252847" y="108221"/>
                    <a:pt x="1436914" y="157701"/>
                  </a:cubicBezTo>
                  <a:cubicBezTo>
                    <a:pt x="1620981" y="207181"/>
                    <a:pt x="1860467" y="298226"/>
                    <a:pt x="2101932" y="300205"/>
                  </a:cubicBezTo>
                  <a:cubicBezTo>
                    <a:pt x="2343397" y="302184"/>
                    <a:pt x="2642260" y="217077"/>
                    <a:pt x="2885704" y="169576"/>
                  </a:cubicBezTo>
                  <a:cubicBezTo>
                    <a:pt x="3129148" y="122075"/>
                    <a:pt x="3348841" y="1342"/>
                    <a:pt x="3562597" y="15197"/>
                  </a:cubicBezTo>
                  <a:cubicBezTo>
                    <a:pt x="3776353" y="29052"/>
                    <a:pt x="4000005" y="221037"/>
                    <a:pt x="4168239" y="252704"/>
                  </a:cubicBezTo>
                  <a:cubicBezTo>
                    <a:pt x="4336473" y="284371"/>
                    <a:pt x="4454236" y="244786"/>
                    <a:pt x="4572000" y="205202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7107" y="3086725"/>
              <a:ext cx="294994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9492" y="1696627"/>
              <a:ext cx="21999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89615" y="4112659"/>
              <a:ext cx="219996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/>
                <a:t>-</a:t>
              </a:r>
              <a:endParaRPr lang="en-US" sz="36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361374" y="3144156"/>
              <a:ext cx="3664146" cy="0"/>
            </a:xfrm>
            <a:prstGeom prst="straightConnector1">
              <a:avLst/>
            </a:prstGeom>
            <a:ln w="381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676453" y="304800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Consider now a line of driven bonds 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914400" y="838200"/>
            <a:ext cx="3048000" cy="3929742"/>
            <a:chOff x="2819400" y="1045029"/>
            <a:chExt cx="3048000" cy="3929742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19400" y="1045029"/>
              <a:ext cx="3048000" cy="3526971"/>
              <a:chOff x="346768" y="1435356"/>
              <a:chExt cx="3048000" cy="352697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6768" y="3399913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0" name="Straight Connector 99"/>
                  <p:cNvCxnSpPr>
                    <a:stCxn id="99" idx="1"/>
                    <a:endCxn id="9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>
                    <a:stCxn id="99" idx="0"/>
                    <a:endCxn id="9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96" name="Rectangle 9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7" name="Straight Connector 96"/>
                  <p:cNvCxnSpPr>
                    <a:stCxn id="96" idx="1"/>
                    <a:endCxn id="9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>
                    <a:stCxn id="96" idx="0"/>
                    <a:endCxn id="9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4" name="Straight Connector 93"/>
                  <p:cNvCxnSpPr>
                    <a:stCxn id="93" idx="1"/>
                    <a:endCxn id="93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>
                    <a:stCxn id="93" idx="0"/>
                    <a:endCxn id="93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" name="Straight Connector 90"/>
                  <p:cNvCxnSpPr>
                    <a:stCxn id="90" idx="1"/>
                    <a:endCxn id="90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>
                    <a:stCxn id="90" idx="0"/>
                    <a:endCxn id="90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" name="Group 4"/>
              <p:cNvGrpSpPr/>
              <p:nvPr/>
            </p:nvGrpSpPr>
            <p:grpSpPr>
              <a:xfrm>
                <a:off x="346768" y="2224256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Connector 83"/>
                  <p:cNvCxnSpPr>
                    <a:stCxn id="83" idx="1"/>
                    <a:endCxn id="83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>
                    <a:stCxn id="83" idx="0"/>
                    <a:endCxn id="83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" name="Straight Connector 80"/>
                  <p:cNvCxnSpPr>
                    <a:stCxn id="80" idx="1"/>
                    <a:endCxn id="80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>
                    <a:stCxn id="80" idx="0"/>
                    <a:endCxn id="80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" name="Straight Connector 77"/>
                  <p:cNvCxnSpPr>
                    <a:stCxn id="77" idx="1"/>
                    <a:endCxn id="77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>
                    <a:stCxn id="77" idx="0"/>
                    <a:endCxn id="77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" name="Straight Connector 74"/>
                  <p:cNvCxnSpPr>
                    <a:stCxn id="74" idx="1"/>
                    <a:endCxn id="74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>
                    <a:stCxn id="74" idx="0"/>
                    <a:endCxn id="74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" name="Group 5"/>
              <p:cNvGrpSpPr/>
              <p:nvPr/>
            </p:nvGrpSpPr>
            <p:grpSpPr>
              <a:xfrm>
                <a:off x="346768" y="3008027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8" name="Straight Connector 67"/>
                  <p:cNvCxnSpPr>
                    <a:stCxn id="67" idx="1"/>
                    <a:endCxn id="67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>
                    <a:stCxn id="67" idx="0"/>
                    <a:endCxn id="67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5" name="Straight Connector 64"/>
                  <p:cNvCxnSpPr>
                    <a:stCxn id="64" idx="1"/>
                    <a:endCxn id="64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>
                    <a:stCxn id="64" idx="0"/>
                    <a:endCxn id="64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Straight Connector 61"/>
                  <p:cNvCxnSpPr>
                    <a:stCxn id="61" idx="1"/>
                    <a:endCxn id="61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>
                    <a:stCxn id="61" idx="0"/>
                    <a:endCxn id="61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9" name="Straight Connector 58"/>
                  <p:cNvCxnSpPr>
                    <a:stCxn id="58" idx="1"/>
                    <a:endCxn id="58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>
                    <a:stCxn id="58" idx="0"/>
                    <a:endCxn id="58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346768" y="4178556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2" name="Straight Connector 51"/>
                  <p:cNvCxnSpPr>
                    <a:stCxn id="51" idx="1"/>
                    <a:endCxn id="51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0"/>
                    <a:endCxn id="51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/>
                  <p:cNvCxnSpPr>
                    <a:stCxn id="48" idx="1"/>
                    <a:endCxn id="48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>
                    <a:stCxn id="48" idx="0"/>
                    <a:endCxn id="48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Connector 45"/>
                  <p:cNvCxnSpPr>
                    <a:stCxn id="45" idx="1"/>
                    <a:endCxn id="45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>
                    <a:stCxn id="45" idx="0"/>
                    <a:endCxn id="45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3" name="Straight Connector 42"/>
                  <p:cNvCxnSpPr>
                    <a:stCxn id="42" idx="1"/>
                    <a:endCxn id="4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>
                    <a:stCxn id="42" idx="0"/>
                    <a:endCxn id="4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346768" y="1435356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Straight Connector 35"/>
                  <p:cNvCxnSpPr>
                    <a:stCxn id="35" idx="1"/>
                    <a:endCxn id="35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35" idx="0"/>
                    <a:endCxn id="35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32" idx="1"/>
                    <a:endCxn id="3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0"/>
                    <a:endCxn id="3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0" name="Straight Connector 29"/>
                  <p:cNvCxnSpPr>
                    <a:stCxn id="29" idx="1"/>
                    <a:endCxn id="29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9" idx="0"/>
                    <a:endCxn id="29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/>
                  <p:cNvCxnSpPr>
                    <a:stCxn id="26" idx="1"/>
                    <a:endCxn id="26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26" idx="0"/>
                    <a:endCxn id="26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05" name="Straight Arrow Connector 104"/>
            <p:cNvCxnSpPr>
              <a:stCxn id="67" idx="1"/>
              <a:endCxn id="58" idx="3"/>
            </p:cNvCxnSpPr>
            <p:nvPr/>
          </p:nvCxnSpPr>
          <p:spPr>
            <a:xfrm>
              <a:off x="2819400" y="3009586"/>
              <a:ext cx="30480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2819400" y="4191000"/>
              <a:ext cx="3048000" cy="783771"/>
              <a:chOff x="3581400" y="3200400"/>
              <a:chExt cx="3657600" cy="914400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5814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/>
                <p:cNvCxnSpPr>
                  <a:stCxn id="122" idx="1"/>
                  <a:endCxn id="122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>
                  <a:stCxn id="122" idx="0"/>
                  <a:endCxn id="122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44958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Connector 119"/>
                <p:cNvCxnSpPr>
                  <a:stCxn id="119" idx="1"/>
                  <a:endCxn id="119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119" idx="0"/>
                  <a:endCxn id="119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/>
              <p:cNvGrpSpPr/>
              <p:nvPr/>
            </p:nvGrpSpPr>
            <p:grpSpPr>
              <a:xfrm>
                <a:off x="54102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>
                  <a:stCxn id="116" idx="1"/>
                  <a:endCxn id="116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16" idx="0"/>
                  <a:endCxn id="116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6324600" y="3200400"/>
                <a:ext cx="914400" cy="914400"/>
                <a:chOff x="3581400" y="3200400"/>
                <a:chExt cx="914400" cy="9144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581400" y="3200400"/>
                  <a:ext cx="9144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stCxn id="113" idx="1"/>
                  <a:endCxn id="113" idx="3"/>
                </p:cNvCxnSpPr>
                <p:nvPr/>
              </p:nvCxnSpPr>
              <p:spPr>
                <a:xfrm>
                  <a:off x="3581400" y="3657600"/>
                  <a:ext cx="9144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13" idx="0"/>
                  <a:endCxn id="113" idx="2"/>
                </p:cNvCxnSpPr>
                <p:nvPr/>
              </p:nvCxnSpPr>
              <p:spPr>
                <a:xfrm>
                  <a:off x="4038600" y="3200400"/>
                  <a:ext cx="0" cy="914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6" name="Group 125"/>
          <p:cNvGrpSpPr/>
          <p:nvPr/>
        </p:nvGrpSpPr>
        <p:grpSpPr>
          <a:xfrm>
            <a:off x="4369883" y="2349335"/>
            <a:ext cx="4730976" cy="1060952"/>
            <a:chOff x="2081259" y="1524000"/>
            <a:chExt cx="4730976" cy="10609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2081259" y="1524000"/>
                  <a:ext cx="47044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rgbClr val="C00000"/>
                      </a:solidFill>
                    </a:rPr>
                    <a:t>+ -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- +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    </a:t>
                  </a:r>
                  <a:r>
                    <a:rPr lang="en-US" sz="1800" dirty="0" smtClean="0">
                      <a:solidFill>
                        <a:srgbClr val="003366"/>
                      </a:solidFill>
                    </a:rPr>
                    <a:t>with rate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min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1259" y="1524000"/>
                  <a:ext cx="470449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07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2107742" y="2123287"/>
                  <a:ext cx="47044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dirty="0" smtClean="0">
                      <a:solidFill>
                        <a:srgbClr val="C00000"/>
                      </a:solidFill>
                    </a:rPr>
                    <a:t>- +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+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 -</a:t>
                  </a:r>
                  <a:r>
                    <a:rPr lang="en-US" dirty="0" smtClean="0">
                      <a:solidFill>
                        <a:srgbClr val="003366"/>
                      </a:solidFill>
                    </a:rPr>
                    <a:t>    </a:t>
                  </a:r>
                  <a:r>
                    <a:rPr lang="en-US" sz="1800" dirty="0" smtClean="0">
                      <a:solidFill>
                        <a:srgbClr val="003366"/>
                      </a:solidFill>
                    </a:rPr>
                    <a:t>with rate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/>
                        </a:rPr>
                        <m:t>min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rgbClr val="003366"/>
                      </a:solidFill>
                    </a:rPr>
                    <a:t> </a:t>
                  </a:r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742" y="2123287"/>
                  <a:ext cx="470449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43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733800" y="5180869"/>
                <a:ext cx="2015295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180869"/>
                <a:ext cx="2015295" cy="8740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2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72362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 smtClean="0">
                <a:solidFill>
                  <a:srgbClr val="003366"/>
                </a:solidFill>
              </a:rPr>
              <a:t>Main results</a:t>
            </a:r>
          </a:p>
          <a:p>
            <a:pPr algn="l" rtl="0"/>
            <a:endParaRPr lang="en-US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driven line attracts the interface</a:t>
            </a:r>
          </a:p>
          <a:p>
            <a:pPr algn="l" rtl="0"/>
            <a:endParaRPr lang="en-US" sz="2000" dirty="0" smtClean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interface width is finite (localized)</a:t>
            </a:r>
          </a:p>
          <a:p>
            <a:pPr algn="l" rtl="0"/>
            <a:endParaRPr lang="en-US" sz="2000" dirty="0" smtClean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 spontaneous symmetry breaking takes place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b</a:t>
            </a:r>
            <a:r>
              <a:rPr lang="en-US" sz="2000" dirty="0" smtClean="0">
                <a:solidFill>
                  <a:srgbClr val="003366"/>
                </a:solidFill>
              </a:rPr>
              <a:t>y which the magnetization of the driven line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i</a:t>
            </a:r>
            <a:r>
              <a:rPr lang="en-US" sz="2000" dirty="0" smtClean="0">
                <a:solidFill>
                  <a:srgbClr val="003366"/>
                </a:solidFill>
              </a:rPr>
              <a:t>s non-zero and the magnetization profile is not</a:t>
            </a:r>
          </a:p>
          <a:p>
            <a:pPr algn="l" rtl="0"/>
            <a:r>
              <a:rPr lang="en-US" sz="2000" dirty="0" err="1">
                <a:solidFill>
                  <a:srgbClr val="003366"/>
                </a:solidFill>
              </a:rPr>
              <a:t>a</a:t>
            </a:r>
            <a:r>
              <a:rPr lang="en-US" sz="2000" dirty="0" err="1" smtClean="0">
                <a:solidFill>
                  <a:srgbClr val="003366"/>
                </a:solidFill>
              </a:rPr>
              <a:t>ntisymmetric</a:t>
            </a:r>
            <a:r>
              <a:rPr lang="en-US" sz="2000" dirty="0">
                <a:solidFill>
                  <a:srgbClr val="003366"/>
                </a:solidFill>
              </a:rPr>
              <a:t>,</a:t>
            </a:r>
            <a:r>
              <a:rPr lang="en-US" sz="2000" dirty="0" smtClean="0">
                <a:solidFill>
                  <a:srgbClr val="003366"/>
                </a:solidFill>
              </a:rPr>
              <a:t> (</a:t>
            </a:r>
            <a:r>
              <a:rPr lang="en-US" sz="2000" dirty="0" err="1" smtClean="0">
                <a:solidFill>
                  <a:srgbClr val="003366"/>
                </a:solidFill>
              </a:rPr>
              <a:t>mesoscopic</a:t>
            </a:r>
            <a:r>
              <a:rPr lang="en-US" sz="2000" dirty="0" smtClean="0">
                <a:solidFill>
                  <a:srgbClr val="003366"/>
                </a:solidFill>
              </a:rPr>
              <a:t> transition).</a:t>
            </a:r>
          </a:p>
          <a:p>
            <a:pPr algn="l" rtl="0"/>
            <a:endParaRPr lang="en-US" sz="2000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fluctuation of the interface are not symmetric around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t</a:t>
            </a:r>
            <a:r>
              <a:rPr lang="en-US" sz="2000" dirty="0" smtClean="0">
                <a:solidFill>
                  <a:srgbClr val="003366"/>
                </a:solidFill>
              </a:rPr>
              <a:t>he driven line.</a:t>
            </a:r>
          </a:p>
          <a:p>
            <a:pPr algn="l" rtl="0"/>
            <a:endParaRPr lang="en-US" sz="2000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These results can be demonstrated analytically in certain limit.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34038" y="19812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34038" y="25908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34038" y="32004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34038" y="47244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34038" y="56388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44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74609"/>
            <a:ext cx="2146325" cy="1795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71800"/>
            <a:ext cx="2266837" cy="1967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1" y="2971800"/>
            <a:ext cx="2108179" cy="1829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5012435"/>
            <a:ext cx="2166592" cy="49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IN" sz="1800" dirty="0" smtClean="0">
                <a:solidFill>
                  <a:prstClr val="black"/>
                </a:solidFill>
                <a:latin typeface="Calibri"/>
                <a:cs typeface="+mn-cs"/>
              </a:rPr>
              <a:t>Time= 6e9</a:t>
            </a:r>
            <a:endParaRPr lang="en-IN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2920" y="5064298"/>
            <a:ext cx="2166592" cy="49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IN" sz="1800" dirty="0" smtClean="0">
                <a:solidFill>
                  <a:prstClr val="black"/>
                </a:solidFill>
                <a:latin typeface="Calibri"/>
                <a:cs typeface="+mn-cs"/>
              </a:rPr>
              <a:t>Time= 5e9 </a:t>
            </a:r>
            <a:endParaRPr lang="en-IN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43" y="5012435"/>
            <a:ext cx="2166592" cy="49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IN" sz="1800" dirty="0" smtClean="0">
                <a:solidFill>
                  <a:prstClr val="black"/>
                </a:solidFill>
                <a:latin typeface="Calibri"/>
                <a:cs typeface="+mn-cs"/>
              </a:rPr>
              <a:t>Time= 3e9</a:t>
            </a:r>
            <a:endParaRPr lang="en-IN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7057" y="1435117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</a:t>
            </a:r>
            <a:r>
              <a:rPr lang="en-US" sz="2000" dirty="0" smtClean="0">
                <a:solidFill>
                  <a:srgbClr val="003366"/>
                </a:solidFill>
              </a:rPr>
              <a:t>he is attracted by the driven line. 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877" y="533399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Results of numerical studies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529666" cy="4525963"/>
          </a:xfrm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731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IN" sz="1800" dirty="0" smtClean="0"/>
              <a:t>A configuration of the periodic 500X501 lattice at temperature 0.85Tc. 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0851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568529"/>
            <a:ext cx="5724525" cy="3720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665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IN" sz="1800" dirty="0" smtClean="0">
                <a:solidFill>
                  <a:srgbClr val="003366"/>
                </a:solidFill>
              </a:rPr>
              <a:t>Periodic 30X31 lattice at temperature 0.6Tc. Driven lane at y=0</a:t>
            </a:r>
            <a:r>
              <a:rPr lang="en-IN" sz="1800" dirty="0">
                <a:solidFill>
                  <a:srgbClr val="003366"/>
                </a:solidFill>
              </a:rPr>
              <a:t>,</a:t>
            </a:r>
          </a:p>
          <a:p>
            <a:pPr algn="l" rtl="0"/>
            <a:r>
              <a:rPr lang="en-IN" sz="1800" dirty="0">
                <a:solidFill>
                  <a:srgbClr val="003366"/>
                </a:solidFill>
              </a:rPr>
              <a:t>t</a:t>
            </a:r>
            <a:r>
              <a:rPr lang="en-IN" sz="1800" dirty="0" smtClean="0">
                <a:solidFill>
                  <a:srgbClr val="003366"/>
                </a:solidFill>
              </a:rPr>
              <a:t>here are around 15 macro-switches on a 10^9 MC steps.</a:t>
            </a:r>
            <a:endParaRPr lang="en-IN" sz="1800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104" y="531674"/>
            <a:ext cx="612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Temporal evolution of the interface position 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40387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rgbClr val="003366"/>
                </a:solidFill>
              </a:rPr>
              <a:t>Outline</a:t>
            </a:r>
          </a:p>
          <a:p>
            <a:pPr algn="l" rtl="0"/>
            <a:endParaRPr lang="en-US" dirty="0">
              <a:solidFill>
                <a:srgbClr val="003366"/>
              </a:solidFill>
            </a:endParaRPr>
          </a:p>
          <a:p>
            <a:pPr algn="ctr" rtl="0"/>
            <a:r>
              <a:rPr lang="en-US" sz="2000" dirty="0" smtClean="0">
                <a:solidFill>
                  <a:srgbClr val="003366"/>
                </a:solidFill>
              </a:rPr>
              <a:t>Will discuss a few examples where long-range correlations show up</a:t>
            </a:r>
          </a:p>
          <a:p>
            <a:pPr algn="ctr" rtl="0"/>
            <a:r>
              <a:rPr lang="en-US" sz="2000" dirty="0">
                <a:solidFill>
                  <a:srgbClr val="003366"/>
                </a:solidFill>
              </a:rPr>
              <a:t>a</a:t>
            </a:r>
            <a:r>
              <a:rPr lang="en-US" sz="2000" dirty="0" smtClean="0">
                <a:solidFill>
                  <a:srgbClr val="003366"/>
                </a:solidFill>
              </a:rPr>
              <a:t>nd consider some consequences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2782431"/>
            <a:ext cx="7916556" cy="1323439"/>
            <a:chOff x="838200" y="2782431"/>
            <a:chExt cx="7916556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979871" y="2782431"/>
              <a:ext cx="777488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C00000"/>
                  </a:solidFill>
                </a:rPr>
                <a:t>Example </a:t>
              </a:r>
              <a:r>
                <a:rPr lang="en-US" sz="2000" dirty="0" smtClean="0">
                  <a:solidFill>
                    <a:srgbClr val="FF0000"/>
                  </a:solidFill>
                </a:rPr>
                <a:t>I</a:t>
              </a:r>
              <a:r>
                <a:rPr lang="en-US" sz="2000" dirty="0" smtClean="0">
                  <a:solidFill>
                    <a:srgbClr val="003366"/>
                  </a:solidFill>
                </a:rPr>
                <a:t>: Effect of a local drive on the </a:t>
              </a:r>
              <a:r>
                <a:rPr lang="en-US" sz="2000" dirty="0">
                  <a:solidFill>
                    <a:srgbClr val="003366"/>
                  </a:solidFill>
                </a:rPr>
                <a:t>s</a:t>
              </a:r>
              <a:r>
                <a:rPr lang="en-US" sz="2000" dirty="0" smtClean="0">
                  <a:solidFill>
                    <a:srgbClr val="003366"/>
                  </a:solidFill>
                </a:rPr>
                <a:t>teady state of a system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 smtClean="0">
                  <a:solidFill>
                    <a:srgbClr val="C00000"/>
                  </a:solidFill>
                </a:rPr>
                <a:t>Example II</a:t>
              </a:r>
              <a:r>
                <a:rPr lang="en-US" sz="2000" dirty="0" smtClean="0">
                  <a:solidFill>
                    <a:srgbClr val="003366"/>
                  </a:solidFill>
                </a:rPr>
                <a:t>: Linear drive in two dimensions: spontaneous symmetry</a:t>
              </a: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 breaking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38200" y="2934831"/>
              <a:ext cx="118554" cy="1225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838200" y="3544431"/>
              <a:ext cx="118554" cy="1225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54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4953000" cy="31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3" y="1094536"/>
            <a:ext cx="7199308" cy="4849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0"/>
            <a:ext cx="529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IN" sz="2000" dirty="0" smtClean="0">
                <a:solidFill>
                  <a:srgbClr val="003366"/>
                </a:solidFill>
              </a:rPr>
              <a:t>Periodic 30X31 lattice at temperature 0.57Tc.</a:t>
            </a:r>
            <a:endParaRPr lang="en-IN" sz="2000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4450" y="45720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Zoom in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3238" y="25262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err="1" smtClean="0">
                <a:solidFill>
                  <a:srgbClr val="003366"/>
                </a:solidFill>
              </a:rPr>
              <a:t>Mesoscopic</a:t>
            </a:r>
            <a:r>
              <a:rPr lang="en-US" sz="1800" dirty="0" smtClean="0">
                <a:solidFill>
                  <a:srgbClr val="003366"/>
                </a:solidFill>
              </a:rPr>
              <a:t> switches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2667000"/>
            <a:ext cx="90184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2286000"/>
            <a:ext cx="819947" cy="240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5207" y="19050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Macroscopic  switch</a:t>
            </a:r>
            <a:endParaRPr lang="en-US" sz="1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470576" cy="4449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6" y="533400"/>
            <a:ext cx="4415664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791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N" sz="2000" dirty="0" smtClean="0"/>
              <a:t>Example of configurations in the two </a:t>
            </a:r>
            <a:r>
              <a:rPr lang="en-IN" sz="2000" dirty="0" err="1" smtClean="0"/>
              <a:t>mesoscopic</a:t>
            </a:r>
            <a:r>
              <a:rPr lang="en-IN" sz="2000" dirty="0" smtClean="0"/>
              <a:t> states for a 100X101 with fixed boundary at  T=0.85Tc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759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0" y="1348037"/>
            <a:ext cx="3572580" cy="2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4896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304800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Schematic magnetization profiles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9" y="4876800"/>
            <a:ext cx="24487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627407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u</a:t>
            </a:r>
            <a:r>
              <a:rPr lang="en-US" sz="1800" dirty="0" smtClean="0">
                <a:solidFill>
                  <a:srgbClr val="003366"/>
                </a:solidFill>
              </a:rPr>
              <a:t>nlike the equilibrium </a:t>
            </a:r>
            <a:r>
              <a:rPr lang="en-US" sz="1800" dirty="0" err="1" smtClean="0">
                <a:solidFill>
                  <a:srgbClr val="003366"/>
                </a:solidFill>
              </a:rPr>
              <a:t>antisymmetric</a:t>
            </a:r>
            <a:r>
              <a:rPr lang="en-US" sz="1800" dirty="0" smtClean="0">
                <a:solidFill>
                  <a:srgbClr val="003366"/>
                </a:solidFill>
              </a:rPr>
              <a:t> profile</a:t>
            </a:r>
            <a:endParaRPr lang="en-US" sz="1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238851" cy="4668044"/>
          </a:xfrm>
        </p:spPr>
      </p:pic>
      <p:sp>
        <p:nvSpPr>
          <p:cNvPr id="5" name="TextBox 4"/>
          <p:cNvSpPr txBox="1"/>
          <p:nvPr/>
        </p:nvSpPr>
        <p:spPr>
          <a:xfrm>
            <a:off x="1600201" y="5867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Asymmetric magnetization profile for a periodic  500X501 lattice at temperature T=0.85Tc.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1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2770909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61" y="3352800"/>
            <a:ext cx="3242953" cy="32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58973"/>
            <a:ext cx="4953000" cy="3665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21823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N" sz="1800" dirty="0" smtClean="0">
                <a:solidFill>
                  <a:srgbClr val="003366"/>
                </a:solidFill>
              </a:rPr>
              <a:t>A snapshot of the magnetization profile near the two interfaces on a 500X501 square lattice with periodic boundary condition at T=0.85Tc. </a:t>
            </a:r>
            <a:endParaRPr lang="en-IN" sz="1800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5641" y="209490"/>
            <a:ext cx="5038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Non-symmetric fluctuations of the interface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795" y="693970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Closed boundary conditions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005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order to study the </a:t>
            </a:r>
            <a:r>
              <a:rPr lang="en-US" sz="2000" dirty="0" err="1" smtClean="0">
                <a:solidFill>
                  <a:srgbClr val="003366"/>
                </a:solidFill>
              </a:rPr>
              <a:t>mesoscopic</a:t>
            </a:r>
            <a:r>
              <a:rPr lang="en-US" sz="2000" dirty="0" smtClean="0">
                <a:solidFill>
                  <a:srgbClr val="003366"/>
                </a:solidFill>
              </a:rPr>
              <a:t> switches in more detail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a</a:t>
            </a:r>
            <a:r>
              <a:rPr lang="en-US" sz="2000" dirty="0" smtClean="0">
                <a:solidFill>
                  <a:srgbClr val="003366"/>
                </a:solidFill>
              </a:rPr>
              <a:t>nd to establish the existence of spontaneous symmetry breaking 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of the driven line we consider the case of closed boundary conditions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959028" y="2743200"/>
            <a:ext cx="2215671" cy="3657600"/>
            <a:chOff x="2959028" y="3124200"/>
            <a:chExt cx="2215671" cy="3657600"/>
          </a:xfrm>
        </p:grpSpPr>
        <p:grpSp>
          <p:nvGrpSpPr>
            <p:cNvPr id="4" name="Group 3"/>
            <p:cNvGrpSpPr/>
            <p:nvPr/>
          </p:nvGrpSpPr>
          <p:grpSpPr>
            <a:xfrm>
              <a:off x="2959028" y="3505200"/>
              <a:ext cx="2190750" cy="2917371"/>
              <a:chOff x="2819400" y="1045029"/>
              <a:chExt cx="3048000" cy="39297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819400" y="1045029"/>
                <a:ext cx="3048000" cy="3526971"/>
                <a:chOff x="346768" y="1435356"/>
                <a:chExt cx="3048000" cy="3526971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346768" y="3399913"/>
                  <a:ext cx="3048000" cy="783771"/>
                  <a:chOff x="3581400" y="3200400"/>
                  <a:chExt cx="3657600" cy="914400"/>
                </a:xfrm>
              </p:grpSpPr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35814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106" name="Rectangle 105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7" name="Straight Connector 106"/>
                    <p:cNvCxnSpPr>
                      <a:stCxn id="106" idx="1"/>
                      <a:endCxn id="106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>
                      <a:stCxn id="106" idx="0"/>
                      <a:endCxn id="106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44958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4" name="Straight Connector 103"/>
                    <p:cNvCxnSpPr>
                      <a:stCxn id="103" idx="1"/>
                      <a:endCxn id="103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>
                      <a:stCxn id="103" idx="0"/>
                      <a:endCxn id="103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54102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1" name="Straight Connector 100"/>
                    <p:cNvCxnSpPr>
                      <a:stCxn id="100" idx="1"/>
                      <a:endCxn id="100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01"/>
                    <p:cNvCxnSpPr>
                      <a:stCxn id="100" idx="0"/>
                      <a:endCxn id="100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63246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8" name="Straight Connector 97"/>
                    <p:cNvCxnSpPr>
                      <a:stCxn id="97" idx="1"/>
                      <a:endCxn id="97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>
                      <a:stCxn id="97" idx="0"/>
                      <a:endCxn id="97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346768" y="2224256"/>
                  <a:ext cx="3048000" cy="783771"/>
                  <a:chOff x="3581400" y="3200400"/>
                  <a:chExt cx="3657600" cy="914400"/>
                </a:xfrm>
              </p:grpSpPr>
              <p:grpSp>
                <p:nvGrpSpPr>
                  <p:cNvPr id="77" name="Group 76"/>
                  <p:cNvGrpSpPr/>
                  <p:nvPr/>
                </p:nvGrpSpPr>
                <p:grpSpPr>
                  <a:xfrm>
                    <a:off x="35814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1" name="Straight Connector 90"/>
                    <p:cNvCxnSpPr>
                      <a:stCxn id="90" idx="1"/>
                      <a:endCxn id="90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>
                      <a:stCxn id="90" idx="0"/>
                      <a:endCxn id="90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44958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8" name="Straight Connector 87"/>
                    <p:cNvCxnSpPr>
                      <a:stCxn id="87" idx="1"/>
                      <a:endCxn id="87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>
                      <a:stCxn id="87" idx="0"/>
                      <a:endCxn id="87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54102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5" name="Straight Connector 84"/>
                    <p:cNvCxnSpPr>
                      <a:stCxn id="84" idx="1"/>
                      <a:endCxn id="84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>
                      <a:stCxn id="84" idx="0"/>
                      <a:endCxn id="84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63246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2" name="Straight Connector 81"/>
                    <p:cNvCxnSpPr>
                      <a:stCxn id="81" idx="1"/>
                      <a:endCxn id="81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>
                      <a:stCxn id="81" idx="0"/>
                      <a:endCxn id="81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346768" y="3008027"/>
                  <a:ext cx="3048000" cy="783771"/>
                  <a:chOff x="3581400" y="3200400"/>
                  <a:chExt cx="3657600" cy="914400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5814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5" name="Straight Connector 74"/>
                    <p:cNvCxnSpPr>
                      <a:stCxn id="74" idx="1"/>
                      <a:endCxn id="74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>
                      <a:stCxn id="74" idx="0"/>
                      <a:endCxn id="74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44958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2" name="Straight Connector 71"/>
                    <p:cNvCxnSpPr>
                      <a:stCxn id="71" idx="1"/>
                      <a:endCxn id="71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>
                      <a:stCxn id="71" idx="0"/>
                      <a:endCxn id="71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54102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9" name="Straight Connector 68"/>
                    <p:cNvCxnSpPr>
                      <a:stCxn id="68" idx="1"/>
                      <a:endCxn id="68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>
                      <a:stCxn id="68" idx="0"/>
                      <a:endCxn id="68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63246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6" name="Straight Connector 65"/>
                    <p:cNvCxnSpPr>
                      <a:stCxn id="65" idx="1"/>
                      <a:endCxn id="65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>
                      <a:stCxn id="65" idx="0"/>
                      <a:endCxn id="65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6768" y="4178556"/>
                  <a:ext cx="3048000" cy="783771"/>
                  <a:chOff x="3581400" y="3200400"/>
                  <a:chExt cx="3657600" cy="914400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35814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9" name="Straight Connector 58"/>
                    <p:cNvCxnSpPr>
                      <a:stCxn id="58" idx="1"/>
                      <a:endCxn id="58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>
                      <a:stCxn id="58" idx="0"/>
                      <a:endCxn id="58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44958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6" name="Straight Connector 55"/>
                    <p:cNvCxnSpPr>
                      <a:stCxn id="55" idx="1"/>
                      <a:endCxn id="55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>
                      <a:stCxn id="55" idx="0"/>
                      <a:endCxn id="55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54102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" name="Straight Connector 52"/>
                    <p:cNvCxnSpPr>
                      <a:stCxn id="52" idx="1"/>
                      <a:endCxn id="52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2" idx="0"/>
                      <a:endCxn id="52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Group 47"/>
                  <p:cNvGrpSpPr/>
                  <p:nvPr/>
                </p:nvGrpSpPr>
                <p:grpSpPr>
                  <a:xfrm>
                    <a:off x="63246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" name="Straight Connector 49"/>
                    <p:cNvCxnSpPr>
                      <a:stCxn id="49" idx="1"/>
                      <a:endCxn id="49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>
                      <a:stCxn id="49" idx="0"/>
                      <a:endCxn id="49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346768" y="1435356"/>
                  <a:ext cx="3048000" cy="783771"/>
                  <a:chOff x="3581400" y="3200400"/>
                  <a:chExt cx="3657600" cy="914400"/>
                </a:xfrm>
              </p:grpSpPr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5814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43" name="Straight Connector 42"/>
                    <p:cNvCxnSpPr>
                      <a:stCxn id="42" idx="1"/>
                      <a:endCxn id="42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>
                      <a:stCxn id="42" idx="0"/>
                      <a:endCxn id="42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958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" name="Straight Connector 39"/>
                    <p:cNvCxnSpPr>
                      <a:stCxn id="39" idx="1"/>
                      <a:endCxn id="39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>
                      <a:stCxn id="39" idx="0"/>
                      <a:endCxn id="39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54102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" name="Straight Connector 36"/>
                    <p:cNvCxnSpPr>
                      <a:stCxn id="36" idx="1"/>
                      <a:endCxn id="36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>
                      <a:stCxn id="36" idx="0"/>
                      <a:endCxn id="36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6324600" y="3200400"/>
                    <a:ext cx="914400" cy="914400"/>
                    <a:chOff x="3581400" y="3200400"/>
                    <a:chExt cx="914400" cy="914400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3581400" y="3200400"/>
                      <a:ext cx="9144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Connector 33"/>
                    <p:cNvCxnSpPr>
                      <a:stCxn id="33" idx="1"/>
                      <a:endCxn id="33" idx="3"/>
                    </p:cNvCxnSpPr>
                    <p:nvPr/>
                  </p:nvCxnSpPr>
                  <p:spPr>
                    <a:xfrm>
                      <a:off x="3581400" y="3657600"/>
                      <a:ext cx="914400" cy="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>
                      <a:stCxn id="33" idx="0"/>
                      <a:endCxn id="33" idx="2"/>
                    </p:cNvCxnSpPr>
                    <p:nvPr/>
                  </p:nvCxnSpPr>
                  <p:spPr>
                    <a:xfrm>
                      <a:off x="4038600" y="3200400"/>
                      <a:ext cx="0" cy="91440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6" name="Straight Arrow Connector 5"/>
              <p:cNvCxnSpPr>
                <a:stCxn id="74" idx="1"/>
                <a:endCxn id="65" idx="3"/>
              </p:cNvCxnSpPr>
              <p:nvPr/>
            </p:nvCxnSpPr>
            <p:spPr>
              <a:xfrm>
                <a:off x="2819400" y="3009586"/>
                <a:ext cx="3048000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2819400" y="4191000"/>
                <a:ext cx="3048000" cy="783771"/>
                <a:chOff x="3581400" y="3200400"/>
                <a:chExt cx="3657600" cy="914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5814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>
                    <a:stCxn id="21" idx="1"/>
                    <a:endCxn id="21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1" idx="0"/>
                    <a:endCxn id="21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44958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" name="Straight Connector 18"/>
                  <p:cNvCxnSpPr>
                    <a:stCxn id="18" idx="1"/>
                    <a:endCxn id="18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>
                    <a:stCxn id="18" idx="0"/>
                    <a:endCxn id="18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54102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Connector 15"/>
                  <p:cNvCxnSpPr>
                    <a:stCxn id="15" idx="1"/>
                    <a:endCxn id="15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>
                    <a:stCxn id="15" idx="0"/>
                    <a:endCxn id="15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6324600" y="3200400"/>
                  <a:ext cx="914400" cy="914400"/>
                  <a:chOff x="3581400" y="3200400"/>
                  <a:chExt cx="914400" cy="914400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3581400" y="3200400"/>
                    <a:ext cx="914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" name="Straight Connector 12"/>
                  <p:cNvCxnSpPr>
                    <a:stCxn id="12" idx="1"/>
                    <a:endCxn id="12" idx="3"/>
                  </p:cNvCxnSpPr>
                  <p:nvPr/>
                </p:nvCxnSpPr>
                <p:spPr>
                  <a:xfrm>
                    <a:off x="3581400" y="3657600"/>
                    <a:ext cx="914400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12" idx="0"/>
                    <a:endCxn id="12" idx="2"/>
                  </p:cNvCxnSpPr>
                  <p:nvPr/>
                </p:nvCxnSpPr>
                <p:spPr>
                  <a:xfrm>
                    <a:off x="4038600" y="3200400"/>
                    <a:ext cx="0" cy="9144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09" name="TextBox 108"/>
            <p:cNvSpPr txBox="1"/>
            <p:nvPr/>
          </p:nvSpPr>
          <p:spPr>
            <a:xfrm>
              <a:off x="2959028" y="6320135"/>
              <a:ext cx="2215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 smtClean="0">
                  <a:solidFill>
                    <a:srgbClr val="003366"/>
                  </a:solidFill>
                </a:rPr>
                <a:t>+ + + + + + + +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71800" y="3124200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dirty="0">
                  <a:solidFill>
                    <a:srgbClr val="003366"/>
                  </a:solidFill>
                </a:rPr>
                <a:t>-</a:t>
              </a:r>
              <a:r>
                <a:rPr lang="en-US" dirty="0" smtClean="0">
                  <a:solidFill>
                    <a:srgbClr val="003366"/>
                  </a:solidFill>
                </a:rPr>
                <a:t>  -  -  -  -  -  -  -</a:t>
              </a:r>
              <a:endParaRPr lang="en-US" dirty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9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124575" cy="4025704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N" sz="2000" dirty="0" smtClean="0">
                <a:solidFill>
                  <a:srgbClr val="003366"/>
                </a:solidFill>
              </a:rPr>
              <a:t>Time series of Magnetization of driven lane for a 100X101 lattice at T= 0.6Tc.</a:t>
            </a:r>
            <a:endParaRPr lang="en-IN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6588314" cy="4290483"/>
          </a:xfrm>
        </p:spPr>
      </p:pic>
      <p:sp>
        <p:nvSpPr>
          <p:cNvPr id="5" name="TextBox 4"/>
          <p:cNvSpPr txBox="1"/>
          <p:nvPr/>
        </p:nvSpPr>
        <p:spPr>
          <a:xfrm>
            <a:off x="1143000" y="5257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N" sz="2000" dirty="0" smtClean="0">
                <a:solidFill>
                  <a:srgbClr val="003366"/>
                </a:solidFill>
              </a:rPr>
              <a:t>Switching time on a square LX(L+1) lattice with Fixed boundary at T=0.6Tc.</a:t>
            </a:r>
            <a:endParaRPr lang="en-IN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984" y="1595759"/>
            <a:ext cx="494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Example I </a:t>
            </a:r>
            <a:r>
              <a:rPr lang="en-US" dirty="0" smtClean="0">
                <a:solidFill>
                  <a:srgbClr val="003366"/>
                </a:solidFill>
              </a:rPr>
              <a:t>:Local drive perturbation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020" y="5810808"/>
            <a:ext cx="63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3366"/>
                </a:solidFill>
              </a:rPr>
              <a:t>T. Sadhu, S. </a:t>
            </a:r>
            <a:r>
              <a:rPr lang="en-US" sz="1800" dirty="0" err="1" smtClean="0">
                <a:solidFill>
                  <a:srgbClr val="003366"/>
                </a:solidFill>
              </a:rPr>
              <a:t>Majumdar</a:t>
            </a:r>
            <a:r>
              <a:rPr lang="en-US" sz="1800" dirty="0" smtClean="0">
                <a:solidFill>
                  <a:srgbClr val="003366"/>
                </a:solidFill>
              </a:rPr>
              <a:t>, DM, Phys. Rev. E 84, 051136 (2011)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38846" y="1782482"/>
            <a:ext cx="118554" cy="1225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366272" cy="4244181"/>
          </a:xfrm>
        </p:spPr>
      </p:pic>
      <p:sp>
        <p:nvSpPr>
          <p:cNvPr id="5" name="TextBox 4"/>
          <p:cNvSpPr txBox="1"/>
          <p:nvPr/>
        </p:nvSpPr>
        <p:spPr>
          <a:xfrm>
            <a:off x="1447801" y="5715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IN" sz="2000" dirty="0" smtClean="0">
                <a:solidFill>
                  <a:srgbClr val="003366"/>
                </a:solidFill>
              </a:rPr>
              <a:t>L=100 T=0.85Tc</a:t>
            </a:r>
            <a:endParaRPr lang="en-IN" sz="2000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1" y="304800"/>
            <a:ext cx="5705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Averaged magnetization profile in the two states 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72149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Analytical approach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659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general one cannot calculate the steady state measure of this system.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However in a certain limit, the steady state distribution (the large 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deviation function) of the magnetization of the driven line can be calculated.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0925" y="5029200"/>
                <a:ext cx="8207491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b="0" dirty="0" smtClean="0">
                    <a:solidFill>
                      <a:srgbClr val="003366"/>
                    </a:solidFill>
                  </a:rPr>
                  <a:t>In this limit the probability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𝐿𝑈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here the potential (large deviation function)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can be computed.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5" y="5029200"/>
                <a:ext cx="8207491" cy="720710"/>
              </a:xfrm>
              <a:prstGeom prst="rect">
                <a:avLst/>
              </a:prstGeom>
              <a:blipFill rotWithShape="1">
                <a:blip r:embed="rId2"/>
                <a:stretch>
                  <a:fillRect l="-743" t="-169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57200" y="2514600"/>
            <a:ext cx="8153400" cy="1676400"/>
            <a:chOff x="457200" y="2514600"/>
            <a:chExt cx="8153400" cy="1676400"/>
          </a:xfrm>
        </p:grpSpPr>
        <p:sp>
          <p:nvSpPr>
            <p:cNvPr id="6" name="Oval 5"/>
            <p:cNvSpPr/>
            <p:nvPr/>
          </p:nvSpPr>
          <p:spPr bwMode="auto">
            <a:xfrm>
              <a:off x="762000" y="3694584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62000" y="2868052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62000" y="3288268"/>
              <a:ext cx="108962" cy="11541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70962" y="3135868"/>
                  <a:ext cx="27774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1800" dirty="0" smtClean="0">
                      <a:solidFill>
                        <a:srgbClr val="003366"/>
                      </a:solidFill>
                    </a:rPr>
                    <a:t>Large driving field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≫</m:t>
                      </m:r>
                      <m:r>
                        <a:rPr lang="en-US" sz="18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𝐽</m:t>
                      </m:r>
                    </m:oMath>
                  </a14:m>
                  <a:r>
                    <a:rPr lang="en-US" sz="1800" dirty="0" smtClean="0">
                      <a:solidFill>
                        <a:srgbClr val="003366"/>
                      </a:solidFill>
                    </a:rPr>
                    <a:t>  </a:t>
                  </a:r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962" y="3135868"/>
                  <a:ext cx="277742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7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857156" y="2754868"/>
              <a:ext cx="7430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Slow exchange rate between the driven line and the rest of the system 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0962" y="359306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Low temperature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2514600"/>
              <a:ext cx="8153400" cy="16764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8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685800"/>
            <a:ext cx="5370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Schematic potential (large deviation function)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6346" y="6096000"/>
                <a:ext cx="2660087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𝐿𝑈</m:t>
                          </m:r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46" y="6096000"/>
                <a:ext cx="2660087" cy="4769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2000" y="1981200"/>
            <a:ext cx="6608125" cy="3866039"/>
            <a:chOff x="762000" y="1981200"/>
            <a:chExt cx="6608125" cy="3866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981200"/>
              <a:ext cx="6303325" cy="38660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62000" y="3048000"/>
              <a:ext cx="1295400" cy="866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00200" y="2667000"/>
                  <a:ext cx="487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2667000"/>
                  <a:ext cx="48724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26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6947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 Slow exchange between the line and the rest of the system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10668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24600" y="1899138"/>
            <a:ext cx="2209800" cy="2743200"/>
            <a:chOff x="2590800" y="2057400"/>
            <a:chExt cx="2514600" cy="3962400"/>
          </a:xfrm>
        </p:grpSpPr>
        <p:sp>
          <p:nvSpPr>
            <p:cNvPr id="4" name="Rectangle 3"/>
            <p:cNvSpPr/>
            <p:nvPr/>
          </p:nvSpPr>
          <p:spPr>
            <a:xfrm>
              <a:off x="2590800" y="2057400"/>
              <a:ext cx="2514600" cy="17526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0800" y="4267200"/>
              <a:ext cx="2514600" cy="17526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590800" y="4038600"/>
              <a:ext cx="25146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3400" y="4930914"/>
            <a:ext cx="6054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between exchange processes the systems is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c</a:t>
            </a:r>
            <a:r>
              <a:rPr lang="en-US" sz="2000" dirty="0" smtClean="0">
                <a:solidFill>
                  <a:srgbClr val="003366"/>
                </a:solidFill>
              </a:rPr>
              <a:t>omposed of 3 sub-systems evolving independently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899138"/>
            <a:ext cx="4110225" cy="1103635"/>
            <a:chOff x="1524000" y="1899138"/>
            <a:chExt cx="4110225" cy="1103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4000" y="2274974"/>
                  <a:ext cx="25410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 −   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⇆    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+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274974"/>
                  <a:ext cx="254108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86962" y="1899138"/>
                  <a:ext cx="10397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𝑟𝑤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962" y="1899138"/>
                  <a:ext cx="1039708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47877" y="2633441"/>
                  <a:ext cx="12128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𝑟𝑤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𝐻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877" y="2633441"/>
                  <a:ext cx="121283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284560" y="2272233"/>
                  <a:ext cx="1349665" cy="6685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60" y="2272233"/>
                  <a:ext cx="1349665" cy="6685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98" y="3581400"/>
                <a:ext cx="3455241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3366"/>
                          </a:solidFill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𝐻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98" y="3581400"/>
                <a:ext cx="3455241" cy="478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9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0962" y="381000"/>
                <a:ext cx="21663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 Fast drive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𝐸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≫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2" y="381000"/>
                <a:ext cx="2166362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615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 bwMode="auto">
          <a:xfrm>
            <a:off x="762000" y="533400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1066800"/>
                <a:ext cx="7406195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 coupling</a:t>
                </a:r>
                <a:r>
                  <a:rPr lang="en-US" sz="2000" dirty="0">
                    <a:solidFill>
                      <a:srgbClr val="0033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within the lane can be ignored. As a result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he spins on the driven lane become uncorrelated and they are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r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andomly distributed (TASEP)</a:t>
                </a:r>
              </a:p>
              <a:p>
                <a:pPr algn="l" rtl="0"/>
                <a:endParaRPr lang="en-US" sz="2000" dirty="0">
                  <a:solidFill>
                    <a:srgbClr val="003366"/>
                  </a:solidFill>
                </a:endParaRP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 driven lane applies a boundary field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𝐽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on the two other</a:t>
                </a: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parts</a:t>
                </a:r>
              </a:p>
              <a:p>
                <a:pPr algn="l" rtl="0"/>
                <a:endParaRPr lang="en-US" sz="2000" dirty="0">
                  <a:solidFill>
                    <a:srgbClr val="003366"/>
                  </a:solidFill>
                </a:endParaRPr>
              </a:p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Due to the slow exchange rate with the bulk, the two bulk 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s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ub-systems reach the equilibrium distribution of an </a:t>
                </a:r>
                <a:r>
                  <a:rPr lang="en-US" sz="2000" dirty="0" err="1" smtClean="0">
                    <a:solidFill>
                      <a:srgbClr val="003366"/>
                    </a:solidFill>
                  </a:rPr>
                  <a:t>Ising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 model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w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ith a boundary field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𝐽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66800"/>
                <a:ext cx="7406195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823" t="-769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1338838" y="1219200"/>
            <a:ext cx="108962" cy="115416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338838" y="2399184"/>
            <a:ext cx="108962" cy="115416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338838" y="3352800"/>
            <a:ext cx="108962" cy="115416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8200" y="4685184"/>
            <a:ext cx="108962" cy="1154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362" y="4552890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Low temperature limit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276" y="5334000"/>
            <a:ext cx="7483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In this limit the steady state of the bulk sub systems can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b</a:t>
            </a:r>
            <a:r>
              <a:rPr lang="en-US" sz="2000" dirty="0" smtClean="0">
                <a:solidFill>
                  <a:srgbClr val="003366"/>
                </a:solidFill>
              </a:rPr>
              <a:t>e expanded in T and the exchange rate with the driven line can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b</a:t>
            </a:r>
            <a:r>
              <a:rPr lang="en-US" sz="2000" dirty="0" smtClean="0">
                <a:solidFill>
                  <a:srgbClr val="003366"/>
                </a:solidFill>
              </a:rPr>
              <a:t>e computed.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71600" y="5486400"/>
            <a:ext cx="108962" cy="115416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228600"/>
                <a:ext cx="4247445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 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3366"/>
                        </a:solidFill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28600"/>
                <a:ext cx="4247445" cy="6146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0" y="838200"/>
                <a:ext cx="4246547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3366"/>
                    </a:solidFill>
                  </a:rPr>
                  <a:t>  </a:t>
                </a:r>
                <a:r>
                  <a:rPr lang="en-US" sz="1800" dirty="0" smtClean="0">
                    <a:solidFill>
                      <a:srgbClr val="003366"/>
                    </a:solidFill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3366"/>
                        </a:solidFill>
                        <a:latin typeface="Cambria Math"/>
                      </a:rPr>
                      <m:t>  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38200"/>
                <a:ext cx="4246547" cy="6146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0239" y="2749138"/>
                <a:ext cx="73155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performs a random walk with a rate which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39" y="2749138"/>
                <a:ext cx="7315529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686724" y="5186548"/>
            <a:ext cx="5399876" cy="1295400"/>
            <a:chOff x="1905000" y="5181600"/>
            <a:chExt cx="5399876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057400" y="5257800"/>
                  <a:ext cx="4646144" cy="1117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=−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3366"/>
                                                </a:solidFill>
                                                <a:latin typeface="Cambria Math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5257800"/>
                  <a:ext cx="4646144" cy="111774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905000" y="5181600"/>
              <a:ext cx="5399876" cy="12954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0200" y="3429000"/>
            <a:ext cx="5791200" cy="1371600"/>
            <a:chOff x="1600200" y="3429000"/>
            <a:chExt cx="5791200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76400" y="3505200"/>
                  <a:ext cx="5662256" cy="1141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)⋯⋯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⋯⋯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≡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3505200"/>
                  <a:ext cx="5662256" cy="11414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600200" y="3429000"/>
              <a:ext cx="5791200" cy="13716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62199" y="1828800"/>
            <a:ext cx="4171245" cy="685800"/>
            <a:chOff x="2362200" y="1871752"/>
            <a:chExt cx="3733800" cy="566648"/>
          </a:xfrm>
        </p:grpSpPr>
        <p:grpSp>
          <p:nvGrpSpPr>
            <p:cNvPr id="60" name="Group 59"/>
            <p:cNvGrpSpPr/>
            <p:nvPr/>
          </p:nvGrpSpPr>
          <p:grpSpPr>
            <a:xfrm>
              <a:off x="2362200" y="2362200"/>
              <a:ext cx="3733800" cy="76200"/>
              <a:chOff x="2590800" y="2133600"/>
              <a:chExt cx="3733800" cy="762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5908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8194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0480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2766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5052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7338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9624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10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4196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6482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8768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1054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3340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5626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7912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6019800" y="2133600"/>
                <a:ext cx="304800" cy="76200"/>
                <a:chOff x="838200" y="762000"/>
                <a:chExt cx="304800" cy="76200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838200" y="764527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066800" y="762000"/>
                  <a:ext cx="76200" cy="73673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4024745" y="2133600"/>
              <a:ext cx="394855" cy="111442"/>
              <a:chOff x="3567545" y="2133600"/>
              <a:chExt cx="394855" cy="11144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796145" y="2137558"/>
                <a:ext cx="166255" cy="107484"/>
              </a:xfrm>
              <a:custGeom>
                <a:avLst/>
                <a:gdLst>
                  <a:gd name="connsiteX0" fmla="*/ 0 w 166255"/>
                  <a:gd name="connsiteY0" fmla="*/ 107484 h 107484"/>
                  <a:gd name="connsiteX1" fmla="*/ 71252 w 166255"/>
                  <a:gd name="connsiteY1" fmla="*/ 607 h 107484"/>
                  <a:gd name="connsiteX2" fmla="*/ 166255 w 166255"/>
                  <a:gd name="connsiteY2" fmla="*/ 71858 h 1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255" h="107484">
                    <a:moveTo>
                      <a:pt x="0" y="107484"/>
                    </a:moveTo>
                    <a:cubicBezTo>
                      <a:pt x="21771" y="57014"/>
                      <a:pt x="43543" y="6545"/>
                      <a:pt x="71252" y="607"/>
                    </a:cubicBezTo>
                    <a:cubicBezTo>
                      <a:pt x="98961" y="-5331"/>
                      <a:pt x="132608" y="33263"/>
                      <a:pt x="166255" y="71858"/>
                    </a:cubicBezTo>
                  </a:path>
                </a:pathLst>
              </a:custGeom>
              <a:noFill/>
              <a:ln>
                <a:solidFill>
                  <a:srgbClr val="0033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>
                <a:off x="3567545" y="2133600"/>
                <a:ext cx="166255" cy="107484"/>
              </a:xfrm>
              <a:custGeom>
                <a:avLst/>
                <a:gdLst>
                  <a:gd name="connsiteX0" fmla="*/ 0 w 166255"/>
                  <a:gd name="connsiteY0" fmla="*/ 107484 h 107484"/>
                  <a:gd name="connsiteX1" fmla="*/ 71252 w 166255"/>
                  <a:gd name="connsiteY1" fmla="*/ 607 h 107484"/>
                  <a:gd name="connsiteX2" fmla="*/ 166255 w 166255"/>
                  <a:gd name="connsiteY2" fmla="*/ 71858 h 10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255" h="107484">
                    <a:moveTo>
                      <a:pt x="0" y="107484"/>
                    </a:moveTo>
                    <a:cubicBezTo>
                      <a:pt x="21771" y="57014"/>
                      <a:pt x="43543" y="6545"/>
                      <a:pt x="71252" y="607"/>
                    </a:cubicBezTo>
                    <a:cubicBezTo>
                      <a:pt x="98961" y="-5331"/>
                      <a:pt x="132608" y="33263"/>
                      <a:pt x="166255" y="71858"/>
                    </a:cubicBezTo>
                  </a:path>
                </a:pathLst>
              </a:custGeom>
              <a:noFill/>
              <a:ln>
                <a:solidFill>
                  <a:srgbClr val="0033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343400" y="1871752"/>
                  <a:ext cx="8735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1871752"/>
                  <a:ext cx="87350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276600" y="1916668"/>
                  <a:ext cx="874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1916668"/>
                  <a:ext cx="87447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37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546052" y="2450429"/>
            <a:ext cx="1564852" cy="1619310"/>
            <a:chOff x="1981200" y="1066800"/>
            <a:chExt cx="1564852" cy="1619310"/>
          </a:xfrm>
        </p:grpSpPr>
        <p:grpSp>
          <p:nvGrpSpPr>
            <p:cNvPr id="34" name="Group 33"/>
            <p:cNvGrpSpPr/>
            <p:nvPr/>
          </p:nvGrpSpPr>
          <p:grpSpPr>
            <a:xfrm>
              <a:off x="1981200" y="1143000"/>
              <a:ext cx="1524000" cy="1524000"/>
              <a:chOff x="1981200" y="1143000"/>
              <a:chExt cx="1524000" cy="1524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981200" y="11430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981200" y="14478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981200" y="17526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981200" y="20574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981200" y="23622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257054" y="1704945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- 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1200" y="1981200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+  +  +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137160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-</a:t>
              </a:r>
              <a:r>
                <a:rPr lang="en-US" sz="2000" dirty="0" smtClean="0">
                  <a:solidFill>
                    <a:srgbClr val="003366"/>
                  </a:solidFill>
                </a:rPr>
                <a:t>   -    -   -   -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81200" y="2286000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+  +  +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81200" y="106680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-</a:t>
              </a:r>
              <a:r>
                <a:rPr lang="en-US" sz="2000" dirty="0" smtClean="0">
                  <a:solidFill>
                    <a:srgbClr val="003366"/>
                  </a:solidFill>
                </a:rPr>
                <a:t>   -    -   -   -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49256" y="1154193"/>
                <a:ext cx="42319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Calculate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 at low temperature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56" y="1154193"/>
                <a:ext cx="423199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585" t="-6061" r="-28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9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616748" y="2190690"/>
            <a:ext cx="1564852" cy="1619310"/>
            <a:chOff x="1981200" y="1066800"/>
            <a:chExt cx="1564852" cy="1619310"/>
          </a:xfrm>
        </p:grpSpPr>
        <p:grpSp>
          <p:nvGrpSpPr>
            <p:cNvPr id="2" name="Group 1"/>
            <p:cNvGrpSpPr/>
            <p:nvPr/>
          </p:nvGrpSpPr>
          <p:grpSpPr>
            <a:xfrm>
              <a:off x="1981200" y="1143000"/>
              <a:ext cx="1524000" cy="1524000"/>
              <a:chOff x="1981200" y="1143000"/>
              <a:chExt cx="1524000" cy="15240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81200" y="11430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981200" y="14478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1981200" y="17526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981200" y="20574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981200" y="2362200"/>
                <a:ext cx="1524000" cy="304800"/>
                <a:chOff x="1981200" y="1143000"/>
                <a:chExt cx="1524000" cy="3048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9812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2860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5908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8956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200400" y="1143000"/>
                  <a:ext cx="304800" cy="304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2257054" y="1704945"/>
              <a:ext cx="9909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- 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1200" y="1981200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+  +  +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81200" y="137160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-</a:t>
              </a:r>
              <a:r>
                <a:rPr lang="en-US" sz="2000" dirty="0" smtClean="0">
                  <a:solidFill>
                    <a:srgbClr val="003366"/>
                  </a:solidFill>
                </a:rPr>
                <a:t>   -    -   -   -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81200" y="2286000"/>
              <a:ext cx="1564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+   +  +  +  +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81200" y="1066800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-</a:t>
              </a:r>
              <a:r>
                <a:rPr lang="en-US" sz="2000" dirty="0" smtClean="0">
                  <a:solidFill>
                    <a:srgbClr val="003366"/>
                  </a:solidFill>
                </a:rPr>
                <a:t>   -    -   -   -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590800" y="1752600"/>
              <a:ext cx="304800" cy="62871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4790219"/>
                <a:ext cx="8252195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contribution to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:               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IN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IN">
                        <a:solidFill>
                          <a:srgbClr val="003366"/>
                        </a:solidFill>
                        <a:latin typeface="Cambria Math"/>
                      </a:rPr>
                      <m:t>⁢</m:t>
                    </m:r>
                    <m:sSup>
                      <m:sSupPr>
                        <m:ctrlP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IN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𝐽</m:t>
                        </m:r>
                      </m:sup>
                    </m:sSup>
                    <m:sSup>
                      <m:sSupPr>
                        <m:ctrlPr>
                          <a:rPr lang="en-IN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90219"/>
                <a:ext cx="8252195" cy="616387"/>
              </a:xfrm>
              <a:prstGeom prst="rect">
                <a:avLst/>
              </a:prstGeom>
              <a:blipFill rotWithShape="1">
                <a:blip r:embed="rId2"/>
                <a:stretch>
                  <a:fillRect l="-739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2565" y="5914373"/>
                <a:ext cx="8086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3366"/>
                    </a:solidFill>
                  </a:rPr>
                  <a:t>is the exchange rate between the driven line and the adjacent lines </a:t>
                </a:r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65" y="5914373"/>
                <a:ext cx="808676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2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674" y="152400"/>
                <a:ext cx="781162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IN" sz="2000" dirty="0" smtClean="0">
                    <a:solidFill>
                      <a:srgbClr val="003366"/>
                    </a:solidFill>
                  </a:rPr>
                  <a:t>  The magnetization of the driven 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∘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sz="2000" dirty="0" smtClean="0">
                    <a:solidFill>
                      <a:srgbClr val="003366"/>
                    </a:solidFill>
                  </a:rPr>
                  <a:t>changes in steps of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/</m:t>
                    </m:r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𝐿</m:t>
                    </m:r>
                  </m:oMath>
                </a14:m>
                <a:endParaRPr lang="en-IN" sz="2000" dirty="0" smtClean="0">
                  <a:solidFill>
                    <a:srgbClr val="003366"/>
                  </a:solidFill>
                </a:endParaRPr>
              </a:p>
              <a:p>
                <a:pPr algn="ctr" rtl="0"/>
                <a:endParaRPr lang="en-IN" sz="2000" dirty="0" smtClean="0">
                  <a:solidFill>
                    <a:srgbClr val="003366"/>
                  </a:solidFill>
                </a:endParaRPr>
              </a:p>
              <a:p>
                <a:pPr algn="ctr" rtl="0"/>
                <a:r>
                  <a:rPr lang="en-IN" sz="2000" dirty="0" smtClean="0">
                    <a:solidFill>
                      <a:srgbClr val="003366"/>
                    </a:solidFill>
                  </a:rPr>
                  <a:t>Expression for rate of increase, p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IN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4" y="152400"/>
                <a:ext cx="7811626" cy="1015663"/>
              </a:xfrm>
              <a:prstGeom prst="rect">
                <a:avLst/>
              </a:prstGeom>
              <a:blipFill rotWithShape="1">
                <a:blip r:embed="rId2"/>
                <a:stretch>
                  <a:fillRect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81600" y="6035531"/>
                <a:ext cx="2667000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26E055E-C140-4B50-8433-42A9829B10A9}" type="mathplaceholder">
                        <a:rPr lang="en-US" i="1">
                          <a:solidFill>
                            <a:prstClr val="white"/>
                          </a:solidFill>
                          <a:latin typeface="Cambria Math"/>
                          <a:cs typeface="+mn-cs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035531"/>
                <a:ext cx="2667000" cy="8224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41379" y="5715000"/>
            <a:ext cx="5878621" cy="990600"/>
            <a:chOff x="1741379" y="5562601"/>
            <a:chExt cx="5878621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41379" y="5589191"/>
                  <a:ext cx="5624297" cy="8926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=−</m:t>
                        </m:r>
                        <m:nary>
                          <m:nary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𝑑𝑘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𝑑𝑘</m:t>
                                    </m:r>
                                  </m:e>
                                </m:func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379" y="5589191"/>
                  <a:ext cx="5624297" cy="8926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>
            <a:xfrm>
              <a:off x="1741379" y="5562601"/>
              <a:ext cx="5878621" cy="9906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31479" y="1447800"/>
            <a:ext cx="5836121" cy="3733800"/>
            <a:chOff x="1021878" y="1447800"/>
            <a:chExt cx="5836121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95599" y="4552890"/>
                  <a:ext cx="21786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599" y="4552890"/>
                  <a:ext cx="2178609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1021878" y="1447800"/>
              <a:ext cx="5836121" cy="37338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21879" y="2090561"/>
                  <a:ext cx="5740482" cy="2461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1800" b="0" i="0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0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0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b="0" i="0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1800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1800" b="0" i="1" dirty="0" smtClean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:endParaRPr lang="en-US" sz="1800" b="0" i="1" dirty="0" smtClean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1800" b="0" i="1" dirty="0" smtClean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  <m:sup/>
                        </m:sSup>
                      </m:oMath>
                    </m:oMathPara>
                  </a14:m>
                  <a:endParaRPr lang="en-US" sz="1800" b="0" i="1" dirty="0" smtClean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6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𝐽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1800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𝐽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b="0" i="1" dirty="0" smtClean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:r>
                    <a:rPr lang="en-US" dirty="0" smtClean="0"/>
                    <a:t>         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879" y="2090561"/>
                  <a:ext cx="5740482" cy="246157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36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7800" y="3886200"/>
                <a:ext cx="647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This form of the large deviation function demonstrates </a:t>
                </a:r>
              </a:p>
              <a:p>
                <a:pPr lvl="0" algn="l" rtl="0"/>
                <a:r>
                  <a:rPr lang="en-US" sz="2000" dirty="0">
                    <a:solidFill>
                      <a:srgbClr val="003366"/>
                    </a:solidFill>
                  </a:rPr>
                  <a:t>the spontaneous symmetry breaking. It also yield the</a:t>
                </a:r>
              </a:p>
              <a:p>
                <a:pPr lvl="0" algn="l" rtl="0"/>
                <a:r>
                  <a:rPr lang="en-US" sz="2000" dirty="0">
                    <a:solidFill>
                      <a:srgbClr val="003366"/>
                    </a:solidFill>
                  </a:rPr>
                  <a:t>exponential flipping time at finite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𝐿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6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 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𝐽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64770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036" t="-241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51152" y="609600"/>
            <a:ext cx="4716348" cy="2971800"/>
            <a:chOff x="1951152" y="1828800"/>
            <a:chExt cx="4716348" cy="2971800"/>
          </a:xfrm>
        </p:grpSpPr>
        <p:pic>
          <p:nvPicPr>
            <p:cNvPr id="429058" name="Picture 2" descr="D:\Office\Papers\driven_interface_Tridib_Tsvika\MetropolisPotentialJ1eqJeq0.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828800"/>
              <a:ext cx="46101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951152" y="2069995"/>
                  <a:ext cx="487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152" y="2069995"/>
                  <a:ext cx="48724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951152" y="2667000"/>
              <a:ext cx="487248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36346" y="5181600"/>
                <a:ext cx="2660087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𝐿𝑈</m:t>
                          </m:r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46" y="5181600"/>
                <a:ext cx="2660087" cy="476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48408" y="5998023"/>
                <a:ext cx="3147592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𝐽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408" y="5998023"/>
                <a:ext cx="3147592" cy="4789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92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2121314"/>
            <a:ext cx="3378777" cy="3124200"/>
            <a:chOff x="1752600" y="609600"/>
            <a:chExt cx="4343400" cy="3886200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609600"/>
              <a:ext cx="4343400" cy="3886200"/>
              <a:chOff x="2743200" y="990600"/>
              <a:chExt cx="4343400" cy="388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4440382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387733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49386" y="3264264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7395" y="2612065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0" y="13716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31377" y="3244702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2612065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37035" y="384783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N  particles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V  sites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93066" y="1018593"/>
            <a:ext cx="509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Particles diffusing (with exclusion) on a grid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57800" y="5791200"/>
                <a:ext cx="1561645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791200"/>
                <a:ext cx="1561645" cy="7813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14400" y="6076890"/>
            <a:ext cx="397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Prob. of finding a particle at site k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1158" y="333345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Local perturbation in equilibrium</a:t>
            </a:r>
            <a:endParaRPr lang="en-US" sz="2000" dirty="0">
              <a:solidFill>
                <a:srgbClr val="0033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57800" y="2610496"/>
                <a:ext cx="2997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occupation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610496"/>
                <a:ext cx="299723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8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3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699" y="91292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Summary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97015"/>
            <a:ext cx="70936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Driven systems exhibit long range correlations under 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generic conditions.</a:t>
            </a:r>
          </a:p>
          <a:p>
            <a:pPr algn="l" rtl="0"/>
            <a:endParaRPr lang="en-US" sz="2000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Such correlations sometimes lead to long-range order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a</a:t>
            </a:r>
            <a:r>
              <a:rPr lang="en-US" sz="2000" dirty="0" smtClean="0">
                <a:solidFill>
                  <a:srgbClr val="003366"/>
                </a:solidFill>
              </a:rPr>
              <a:t>nd spontaneous symmetry breaking which are absent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u</a:t>
            </a:r>
            <a:r>
              <a:rPr lang="en-US" sz="2000" dirty="0" smtClean="0">
                <a:solidFill>
                  <a:srgbClr val="003366"/>
                </a:solidFill>
              </a:rPr>
              <a:t>nder equilibrium conditions.</a:t>
            </a:r>
          </a:p>
          <a:p>
            <a:pPr algn="l" rtl="0"/>
            <a:endParaRPr lang="en-US" sz="2000" dirty="0" smtClean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Simple examples of these phenomena have been presented.</a:t>
            </a:r>
          </a:p>
          <a:p>
            <a:pPr algn="l" rtl="0"/>
            <a:endParaRPr lang="en-US" sz="2000" dirty="0">
              <a:solidFill>
                <a:srgbClr val="003366"/>
              </a:solidFill>
            </a:endParaRP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A limit of slow exchange rate is discussed which enables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t</a:t>
            </a:r>
            <a:r>
              <a:rPr lang="en-US" sz="2000" dirty="0" smtClean="0">
                <a:solidFill>
                  <a:srgbClr val="003366"/>
                </a:solidFill>
              </a:rPr>
              <a:t>he evaluation of some large deviation functions far from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e</a:t>
            </a:r>
            <a:r>
              <a:rPr lang="en-US" sz="2000" dirty="0" smtClean="0">
                <a:solidFill>
                  <a:srgbClr val="003366"/>
                </a:solidFill>
              </a:rPr>
              <a:t>quilibrium.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41148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298923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9812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4724400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73" y="232436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N  particles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V  sites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023" y="331636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003366"/>
                </a:solidFill>
              </a:rPr>
              <a:t>Add a </a:t>
            </a:r>
            <a:r>
              <a:rPr lang="en-US" dirty="0" smtClean="0">
                <a:solidFill>
                  <a:srgbClr val="C00000"/>
                </a:solidFill>
              </a:rPr>
              <a:t>local</a:t>
            </a:r>
            <a:r>
              <a:rPr lang="en-US" dirty="0" smtClean="0">
                <a:solidFill>
                  <a:srgbClr val="003366"/>
                </a:solidFill>
              </a:rPr>
              <a:t> potential u at site 0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26623" y="1219200"/>
            <a:ext cx="3226377" cy="2749523"/>
            <a:chOff x="1726623" y="1219200"/>
            <a:chExt cx="3226377" cy="2749523"/>
          </a:xfrm>
        </p:grpSpPr>
        <p:grpSp>
          <p:nvGrpSpPr>
            <p:cNvPr id="5" name="Group 4"/>
            <p:cNvGrpSpPr/>
            <p:nvPr/>
          </p:nvGrpSpPr>
          <p:grpSpPr>
            <a:xfrm>
              <a:off x="1726623" y="1219200"/>
              <a:ext cx="3226377" cy="2749523"/>
              <a:chOff x="2743200" y="990600"/>
              <a:chExt cx="4343400" cy="388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3723169" y="2189620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88876" y="3531155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09881" y="3097400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83307" y="2635963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876" y="1758322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36456" y="3083559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876" y="2635963"/>
              <a:ext cx="113206" cy="1078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3133925" y="2528568"/>
              <a:ext cx="291052" cy="233048"/>
            </a:xfrm>
            <a:prstGeom prst="triangle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53198" y="6324600"/>
            <a:ext cx="3929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density changes only </a:t>
            </a:r>
            <a:r>
              <a:rPr lang="en-US" sz="2000" dirty="0" smtClean="0">
                <a:solidFill>
                  <a:srgbClr val="C00000"/>
                </a:solidFill>
              </a:rPr>
              <a:t>locally</a:t>
            </a:r>
            <a:r>
              <a:rPr lang="en-US" sz="2000" dirty="0" smtClean="0">
                <a:solidFill>
                  <a:srgbClr val="003366"/>
                </a:solidFill>
              </a:rPr>
              <a:t>.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34000" y="1962654"/>
            <a:ext cx="1727788" cy="1245442"/>
            <a:chOff x="6244272" y="1962654"/>
            <a:chExt cx="1727788" cy="124544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654477" y="2567137"/>
              <a:ext cx="961395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625272" y="2719537"/>
              <a:ext cx="961395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44272" y="243716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339933"/>
                  </a:solidFill>
                </a:rPr>
                <a:t>0</a:t>
              </a:r>
              <a:endParaRPr lang="en-US" dirty="0">
                <a:solidFill>
                  <a:srgbClr val="339933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15872" y="23654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0"/>
              <a:r>
                <a:rPr lang="en-US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728590" y="1962654"/>
                  <a:ext cx="754758" cy="4789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590" y="1962654"/>
                  <a:ext cx="754758" cy="4789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915402" y="2746431"/>
                  <a:ext cx="4395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402" y="2746431"/>
                  <a:ext cx="43954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33600" y="4324290"/>
                <a:ext cx="5207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                        (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24290"/>
                <a:ext cx="52078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83307" y="4960281"/>
                <a:ext cx="3527183" cy="678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307" y="4960281"/>
                <a:ext cx="3527183" cy="678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096496" y="914400"/>
            <a:ext cx="1361704" cy="1560408"/>
            <a:chOff x="7096496" y="877992"/>
            <a:chExt cx="1361704" cy="1560408"/>
          </a:xfrm>
        </p:grpSpPr>
        <p:grpSp>
          <p:nvGrpSpPr>
            <p:cNvPr id="27" name="Group 26"/>
            <p:cNvGrpSpPr/>
            <p:nvPr/>
          </p:nvGrpSpPr>
          <p:grpSpPr>
            <a:xfrm>
              <a:off x="7374266" y="1246006"/>
              <a:ext cx="848740" cy="848740"/>
              <a:chOff x="6506205" y="980060"/>
              <a:chExt cx="848740" cy="84874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6506205" y="1380937"/>
                <a:ext cx="848740" cy="0"/>
              </a:xfrm>
              <a:prstGeom prst="line">
                <a:avLst/>
              </a:prstGeom>
              <a:ln w="38100">
                <a:solidFill>
                  <a:srgbClr val="003366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6509830" y="1404430"/>
                <a:ext cx="848740" cy="0"/>
              </a:xfrm>
              <a:prstGeom prst="line">
                <a:avLst/>
              </a:prstGeom>
              <a:ln w="38100">
                <a:solidFill>
                  <a:srgbClr val="003366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8145294" y="14538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1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42183" y="8779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1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45808" y="20690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1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96496" y="1447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 smtClean="0">
                  <a:solidFill>
                    <a:srgbClr val="003366"/>
                  </a:solidFill>
                </a:rPr>
                <a:t>1</a:t>
              </a:r>
              <a:endParaRPr lang="en-US" sz="1800" dirty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1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9" y="1600200"/>
            <a:ext cx="4389965" cy="3669737"/>
          </a:xfrm>
        </p:spPr>
      </p:pic>
      <p:sp>
        <p:nvSpPr>
          <p:cNvPr id="6" name="TextBox 5"/>
          <p:cNvSpPr txBox="1"/>
          <p:nvPr/>
        </p:nvSpPr>
        <p:spPr>
          <a:xfrm>
            <a:off x="365487" y="685800"/>
            <a:ext cx="821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66"/>
                </a:solidFill>
              </a:rPr>
              <a:t>How does a </a:t>
            </a:r>
            <a:r>
              <a:rPr lang="en-US" dirty="0" smtClean="0">
                <a:solidFill>
                  <a:srgbClr val="C00000"/>
                </a:solidFill>
              </a:rPr>
              <a:t>local drive </a:t>
            </a:r>
            <a:r>
              <a:rPr lang="en-US" dirty="0" smtClean="0">
                <a:solidFill>
                  <a:srgbClr val="003366"/>
                </a:solidFill>
              </a:rPr>
              <a:t>affect the steady-state of a system?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191000" cy="715962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003366"/>
                </a:solidFill>
              </a:rPr>
              <a:t>A single driving bond</a:t>
            </a:r>
            <a:endParaRPr lang="en-IN" sz="2800" dirty="0">
              <a:solidFill>
                <a:srgbClr val="0033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6559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93993</TotalTime>
  <Words>3105</Words>
  <Application>Microsoft Office PowerPoint</Application>
  <PresentationFormat>On-screen Show (4:3)</PresentationFormat>
  <Paragraphs>324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Default Design</vt:lpstr>
      <vt:lpstr>1_Office Theme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single driving bond</vt:lpstr>
      <vt:lpstr>PowerPoint Presentation</vt:lpstr>
      <vt:lpstr> Density profile (with exclusion)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driven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Weizmann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Complex Systems</dc:creator>
  <cp:lastModifiedBy>fnmukaml</cp:lastModifiedBy>
  <cp:revision>1064</cp:revision>
  <cp:lastPrinted>2011-12-15T12:31:19Z</cp:lastPrinted>
  <dcterms:created xsi:type="dcterms:W3CDTF">2002-12-05T21:16:56Z</dcterms:created>
  <dcterms:modified xsi:type="dcterms:W3CDTF">2012-07-01T10:19:55Z</dcterms:modified>
</cp:coreProperties>
</file>